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1" r:id="rId2"/>
    <p:sldId id="256" r:id="rId3"/>
    <p:sldId id="257" r:id="rId4"/>
    <p:sldId id="262" r:id="rId5"/>
    <p:sldId id="263" r:id="rId6"/>
    <p:sldId id="264" r:id="rId7"/>
    <p:sldId id="265" r:id="rId8"/>
    <p:sldId id="266" r:id="rId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5407DF01-F2F1-4E27-A7E1-0226E9D168CB}">
          <p14:sldIdLst/>
        </p14:section>
        <p14:section name="Sezione senza titolo" id="{1A15FDE7-F109-446E-A733-F8368731CECA}">
          <p14:sldIdLst>
            <p14:sldId id="261"/>
          </p14:sldIdLst>
        </p14:section>
        <p14:section name="Sezione senza titolo" id="{6FF9704C-95FF-4A71-8233-FDE76305268E}">
          <p14:sldIdLst>
            <p14:sldId id="256"/>
          </p14:sldIdLst>
        </p14:section>
        <p14:section name="Sezione senza titolo" id="{B1E38DA0-1EE0-4E6E-9070-414B1148BBF4}">
          <p14:sldIdLst>
            <p14:sldId id="257"/>
            <p14:sldId id="262"/>
            <p14:sldId id="263"/>
            <p14:sldId id="264"/>
            <p14:sldId id="265"/>
            <p14:sldId id="26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1153"/>
    <a:srgbClr val="AEFE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7" d="100"/>
          <a:sy n="57" d="100"/>
        </p:scale>
        <p:origin x="101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75D152-71D1-4E83-B308-E2641123B6EF}" type="datetimeFigureOut">
              <a:rPr lang="it-IT" smtClean="0"/>
              <a:t>22/10/2019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B66FF8-18EF-4148-8BCE-686F2E173B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5556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10010B-BAAF-43DA-B49D-FA25140307B9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606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10010B-BAAF-43DA-B49D-FA25140307B9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48471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10010B-BAAF-43DA-B49D-FA25140307B9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2057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47986F5-0C3E-4593-910A-70536CBE01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68B466E-9876-4114-AED5-3129A4B3C4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825AED1-104C-4E99-8C68-358167439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63900-ACF9-4F5F-AE8D-CDB6F404596F}" type="datetimeFigureOut">
              <a:rPr lang="it-IT" smtClean="0"/>
              <a:t>22/10/2019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6846E46-4639-4714-8162-AEBAD4FD7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0F62A50-6D85-47D0-A7CE-376E10204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2127F-D527-4BC7-918E-10C68A06B60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9216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671DC29-D9EB-4990-B49A-698CADB88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FECE277-2736-48AB-9909-0A33AE32C4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C6E95A0-B9B8-4F46-A5DB-B5DCF6A76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63900-ACF9-4F5F-AE8D-CDB6F404596F}" type="datetimeFigureOut">
              <a:rPr lang="it-IT" smtClean="0"/>
              <a:t>22/10/2019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AA42742-CB07-4BA1-8353-24CD239AB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63E9C88-58FE-4C60-B444-793BB7341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2127F-D527-4BC7-918E-10C68A06B60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7786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EB16A1DD-A8DE-440D-A1B3-D94301EA81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6C1D630-2364-40CF-BA7C-04F0032506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784F13F-89CC-4E14-BE5E-162DF0DEC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63900-ACF9-4F5F-AE8D-CDB6F404596F}" type="datetimeFigureOut">
              <a:rPr lang="it-IT" smtClean="0"/>
              <a:t>22/10/2019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0D1B2B2-B4B4-4CA8-9C80-872833FB5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E5565EE-19FD-42D9-B7FB-19731A4BC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2127F-D527-4BC7-918E-10C68A06B60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4860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625BB3C-147E-4483-B2C5-85F9E5D32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97D753E-1430-481E-BF24-64E5B6081B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DCD1DFF-9970-4881-8AFF-76A2575D8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63900-ACF9-4F5F-AE8D-CDB6F404596F}" type="datetimeFigureOut">
              <a:rPr lang="it-IT" smtClean="0"/>
              <a:t>22/10/2019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6E27459-7BB8-423B-A171-0CFD218AB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49739A1-D08D-449C-A442-E7AC21DDA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2127F-D527-4BC7-918E-10C68A06B60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1587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6D29662-EF27-41BB-A425-49771C678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6387F4D-ED45-4678-9330-230DBC8CA0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FD1DE1D-2ACD-4C6A-9505-5C900CED3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63900-ACF9-4F5F-AE8D-CDB6F404596F}" type="datetimeFigureOut">
              <a:rPr lang="it-IT" smtClean="0"/>
              <a:t>22/10/2019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02C44EB-77FB-4A45-AADA-411C952BF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1B33E9D-DD2F-45AD-878B-932102BDC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2127F-D527-4BC7-918E-10C68A06B60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4276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5D2F269-0289-407F-940F-6FA9A1C1B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92974BA-DEB0-4E9C-B41A-52B6066103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A780040-29AA-4FA6-AC65-FDD53B101A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4B67502-214C-4142-9014-456B13390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63900-ACF9-4F5F-AE8D-CDB6F404596F}" type="datetimeFigureOut">
              <a:rPr lang="it-IT" smtClean="0"/>
              <a:t>22/10/2019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2398F38-8C3E-4F07-9BF6-66CABF7A5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B59C164-A50F-460D-9659-0FA1C6E94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2127F-D527-4BC7-918E-10C68A06B60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9067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9A0D7E8-21AF-4ED1-9ABB-1CC202ED5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94DDDFB-4042-4B54-B256-ADF174B50F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65B2A93-C730-44F4-BEB4-63677A97A1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1EA163F4-7E47-4D2D-B0B4-6218C3A6B4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908D1A70-6586-4532-939C-9E0F8CFDB0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49FFE6C2-D126-4B25-8E2B-F182F4F49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63900-ACF9-4F5F-AE8D-CDB6F404596F}" type="datetimeFigureOut">
              <a:rPr lang="it-IT" smtClean="0"/>
              <a:t>22/10/2019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DD7BCB85-5874-4DB3-8CFA-612586EDD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150B7026-E4E1-4B30-9918-433CB00C9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2127F-D527-4BC7-918E-10C68A06B60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2368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8299019-96AF-43B3-BE64-B9F49156C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61CD66F5-5F9E-4E44-BABA-8B92DA872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63900-ACF9-4F5F-AE8D-CDB6F404596F}" type="datetimeFigureOut">
              <a:rPr lang="it-IT" smtClean="0"/>
              <a:t>22/10/2019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4F5B159-351C-42B7-9E67-B5EFD17B8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A2B82E0-EAB8-481E-A281-02CC9AFC4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2127F-D527-4BC7-918E-10C68A06B60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0220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E24A6353-F214-410E-9047-E001ED2CE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63900-ACF9-4F5F-AE8D-CDB6F404596F}" type="datetimeFigureOut">
              <a:rPr lang="it-IT" smtClean="0"/>
              <a:t>22/10/2019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5D65989-8C51-4091-83AD-EB463B613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816DF6D-DC5C-47A7-91DB-4ACD522CF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2127F-D527-4BC7-918E-10C68A06B60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3439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ED9060A-48E3-412F-99B2-EFDD5F32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35227E1-8C47-4818-B88E-8C646DB8D6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61329AF-D680-4ACD-A5FA-A67DE87B8D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335EC04-5D71-412C-83AB-AFB70B7E5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63900-ACF9-4F5F-AE8D-CDB6F404596F}" type="datetimeFigureOut">
              <a:rPr lang="it-IT" smtClean="0"/>
              <a:t>22/10/2019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FFC7AD0-ACAF-4C0E-94B1-5EBB9BBB7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DA3934B-BD11-4B5C-B3ED-B70AD5059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2127F-D527-4BC7-918E-10C68A06B60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3691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8028E43-58C0-4AF5-B5D6-BD3CE549F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7CE8AD70-CC8B-4B41-ADB9-BFDCB6895A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5D720CC-B1B5-4647-A004-CAC8DC4FF6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A3DC2D9-85A8-4C39-8F70-37169293F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63900-ACF9-4F5F-AE8D-CDB6F404596F}" type="datetimeFigureOut">
              <a:rPr lang="it-IT" smtClean="0"/>
              <a:t>22/10/2019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9FC1F47-2FAD-4DA1-B727-2583B4D94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DE53735-B1E3-4C8C-A0F5-B95120F62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2127F-D527-4BC7-918E-10C68A06B60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7989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8C66AC5F-C980-4E97-8FB8-0C7FD5721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89A996F-BEDE-4EFB-8AB8-1E7F70A1CF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5B701F9-03C8-4E85-B6CE-0902D71425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963900-ACF9-4F5F-AE8D-CDB6F404596F}" type="datetimeFigureOut">
              <a:rPr lang="it-IT" smtClean="0"/>
              <a:t>22/10/2019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C918B42-FE11-4321-9CE1-DA20C805FF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047B9A0-8BC6-453A-AD0E-74C6AEB88E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2127F-D527-4BC7-918E-10C68A06B60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9046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2.jp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image" Target="../media/image21.jpg"/><Relationship Id="rId7" Type="http://schemas.openxmlformats.org/officeDocument/2006/relationships/image" Target="../media/image25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g"/><Relationship Id="rId5" Type="http://schemas.openxmlformats.org/officeDocument/2006/relationships/image" Target="../media/image23.jpeg"/><Relationship Id="rId4" Type="http://schemas.openxmlformats.org/officeDocument/2006/relationships/image" Target="../media/image2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713486" y="-9525"/>
            <a:ext cx="876528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4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ISTITUTO COMPRENSIVO ATRI</a:t>
            </a:r>
          </a:p>
        </p:txBody>
      </p:sp>
      <p:pic>
        <p:nvPicPr>
          <p:cNvPr id="4" name="Immagine 3" descr="collage o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11624" y="972849"/>
            <a:ext cx="6552728" cy="4632983"/>
          </a:xfrm>
          <a:prstGeom prst="rect">
            <a:avLst/>
          </a:prstGeom>
        </p:spPr>
      </p:pic>
      <p:sp>
        <p:nvSpPr>
          <p:cNvPr id="60417" name="WordArt 1"/>
          <p:cNvSpPr>
            <a:spLocks noChangeArrowheads="1" noChangeShapeType="1" noTextEdit="1"/>
          </p:cNvSpPr>
          <p:nvPr/>
        </p:nvSpPr>
        <p:spPr bwMode="auto">
          <a:xfrm>
            <a:off x="3884614" y="638175"/>
            <a:ext cx="1323975" cy="11493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rtl="0"/>
            <a:endParaRPr lang="it-IT" sz="5400" b="1" kern="10" dirty="0">
              <a:ln w="19050">
                <a:solidFill>
                  <a:srgbClr val="002060"/>
                </a:solidFill>
                <a:round/>
              </a:ln>
              <a:solidFill>
                <a:srgbClr val="943634"/>
              </a:soli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Baskerville Old Face" panose="02020602080505020303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3071664" y="5605832"/>
            <a:ext cx="58326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Viale Umberto I n.3 – 64032 Atri (Te)</a:t>
            </a:r>
          </a:p>
          <a:p>
            <a:pPr algn="ctr"/>
            <a:r>
              <a:rPr lang="it-IT" b="1" dirty="0"/>
              <a:t>Tel. 0039 08587265 - 08587506</a:t>
            </a:r>
          </a:p>
          <a:p>
            <a:pPr algn="ctr"/>
            <a:r>
              <a:rPr lang="it-IT" b="1" dirty="0"/>
              <a:t>Website: icatri.edu.it</a:t>
            </a:r>
          </a:p>
          <a:p>
            <a:pPr algn="ctr"/>
            <a:r>
              <a:rPr lang="it-IT" b="1" dirty="0" err="1"/>
              <a:t>Headteacher</a:t>
            </a:r>
            <a:r>
              <a:rPr lang="it-IT" b="1" dirty="0"/>
              <a:t>: Professor Achille Volpini</a:t>
            </a:r>
          </a:p>
          <a:p>
            <a:pPr algn="ctr"/>
            <a:endParaRPr lang="it-IT" dirty="0"/>
          </a:p>
          <a:p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1697769" y="548681"/>
            <a:ext cx="876528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ATRI COMPREHENSIVE INSTITUTE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19F538CB-BC49-4B57-83B3-E143E37F26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8986" y="179812"/>
            <a:ext cx="902784" cy="953644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759" y="127720"/>
            <a:ext cx="2406425" cy="70788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EMUser\Desktop\GIULIANA COMENIUS\250px-Italy_provincial_location_map_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34700" y="86152"/>
            <a:ext cx="5720246" cy="66856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AB355EFF-8741-4D1F-916A-84EDD236831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4313" y="200186"/>
            <a:ext cx="902784" cy="953644"/>
          </a:xfrm>
          <a:prstGeom prst="rect">
            <a:avLst/>
          </a:prstGeom>
        </p:spPr>
      </p:pic>
      <p:sp>
        <p:nvSpPr>
          <p:cNvPr id="2" name="Fumetto: rettangolo con angoli arrotondati 1">
            <a:extLst>
              <a:ext uri="{FF2B5EF4-FFF2-40B4-BE49-F238E27FC236}">
                <a16:creationId xmlns:a16="http://schemas.microsoft.com/office/drawing/2014/main" id="{46863691-3799-4637-89BF-9C46D720B3DF}"/>
              </a:ext>
            </a:extLst>
          </p:cNvPr>
          <p:cNvSpPr/>
          <p:nvPr/>
        </p:nvSpPr>
        <p:spPr>
          <a:xfrm>
            <a:off x="95046" y="3067290"/>
            <a:ext cx="4917688" cy="3437682"/>
          </a:xfrm>
          <a:prstGeom prst="wedgeRoundRectCallout">
            <a:avLst>
              <a:gd name="adj1" fmla="val 122305"/>
              <a:gd name="adj2" fmla="val -59640"/>
              <a:gd name="adj3" fmla="val 16667"/>
            </a:avLst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rgbClr val="AEFEED"/>
              </a:gs>
              <a:gs pos="100000">
                <a:srgbClr val="F71153"/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sz="3200" b="1" i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Our</a:t>
            </a:r>
            <a:r>
              <a:rPr lang="it-IT" sz="3200" b="1" i="1" dirty="0">
                <a:solidFill>
                  <a:srgbClr val="002060"/>
                </a:solidFill>
                <a:latin typeface="Comic Sans MS" panose="030F0702030302020204" pitchFamily="66" charset="0"/>
              </a:rPr>
              <a:t> school </a:t>
            </a:r>
            <a:r>
              <a:rPr lang="it-IT" sz="3200" b="1" i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is</a:t>
            </a:r>
            <a:r>
              <a:rPr lang="it-IT" sz="3200" b="1" i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it-IT" sz="3200" b="1" i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situated</a:t>
            </a:r>
            <a:r>
              <a:rPr lang="it-IT" sz="3200" b="1" i="1" dirty="0">
                <a:solidFill>
                  <a:srgbClr val="002060"/>
                </a:solidFill>
                <a:latin typeface="Comic Sans MS" panose="030F0702030302020204" pitchFamily="66" charset="0"/>
              </a:rPr>
              <a:t> in Atri, a </a:t>
            </a:r>
            <a:r>
              <a:rPr lang="it-IT" sz="3200" b="1" i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lively</a:t>
            </a:r>
            <a:r>
              <a:rPr lang="it-IT" sz="3200" b="1" i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it-IT" sz="3200" b="1" i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town</a:t>
            </a:r>
            <a:r>
              <a:rPr lang="it-IT" sz="3200" b="1" i="1" dirty="0">
                <a:solidFill>
                  <a:srgbClr val="002060"/>
                </a:solidFill>
                <a:latin typeface="Comic Sans MS" panose="030F0702030302020204" pitchFamily="66" charset="0"/>
              </a:rPr>
              <a:t> in Central </a:t>
            </a:r>
            <a:r>
              <a:rPr lang="it-IT" sz="3200" b="1" i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Italy</a:t>
            </a:r>
            <a:r>
              <a:rPr lang="it-IT" sz="3200" b="1" i="1" dirty="0">
                <a:solidFill>
                  <a:srgbClr val="002060"/>
                </a:solidFill>
                <a:latin typeface="Comic Sans MS" panose="030F0702030302020204" pitchFamily="66" charset="0"/>
              </a:rPr>
              <a:t>, in the Abruzzo </a:t>
            </a:r>
            <a:r>
              <a:rPr lang="it-IT" sz="3200" b="1" i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region</a:t>
            </a:r>
            <a:r>
              <a:rPr lang="it-IT" sz="3200" b="1" i="1" dirty="0">
                <a:solidFill>
                  <a:srgbClr val="002060"/>
                </a:solidFill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456" y="32239"/>
            <a:ext cx="2975921" cy="1058396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65" y="109877"/>
            <a:ext cx="1177466" cy="78497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C:\Users\Utente\Pictures\foto atri skyscraper\cattedrale-atri inter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7871" y="260648"/>
            <a:ext cx="3936437" cy="2952328"/>
          </a:xfrm>
          <a:prstGeom prst="rect">
            <a:avLst/>
          </a:prstGeom>
          <a:noFill/>
        </p:spPr>
      </p:pic>
      <p:sp>
        <p:nvSpPr>
          <p:cNvPr id="8" name="CasellaDiTesto 7"/>
          <p:cNvSpPr txBox="1"/>
          <p:nvPr/>
        </p:nvSpPr>
        <p:spPr>
          <a:xfrm>
            <a:off x="2063553" y="260648"/>
            <a:ext cx="18473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sz="3200" i="1" dirty="0">
              <a:latin typeface="Comic Sans MS" panose="030F0702030302020204" pitchFamily="66" charset="0"/>
            </a:endParaRPr>
          </a:p>
          <a:p>
            <a:endParaRPr lang="it-IT" sz="3200" i="1" dirty="0">
              <a:latin typeface="Comic Sans MS" panose="030F0702030302020204" pitchFamily="66" charset="0"/>
            </a:endParaRPr>
          </a:p>
          <a:p>
            <a:endParaRPr lang="it-IT" sz="3200" i="1" dirty="0">
              <a:latin typeface="Comic Sans MS" panose="030F0702030302020204" pitchFamily="66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245327" y="4098834"/>
            <a:ext cx="10404087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dirty="0"/>
          </a:p>
          <a:p>
            <a:endParaRPr lang="it-IT" dirty="0"/>
          </a:p>
          <a:p>
            <a:r>
              <a:rPr lang="en-US" sz="2400" b="1" dirty="0" err="1">
                <a:latin typeface="Comic Sans MS" panose="030F0702030302020204" pitchFamily="66" charset="0"/>
              </a:rPr>
              <a:t>Atri</a:t>
            </a:r>
            <a:r>
              <a:rPr lang="en-US" sz="2400" b="1" dirty="0">
                <a:latin typeface="Comic Sans MS" panose="030F0702030302020204" pitchFamily="66" charset="0"/>
              </a:rPr>
              <a:t> is a very beautiful ancient town in the heart of the </a:t>
            </a:r>
            <a:r>
              <a:rPr lang="en-US" sz="2400" b="1" dirty="0" err="1">
                <a:latin typeface="Comic Sans MS" panose="030F0702030302020204" pitchFamily="66" charset="0"/>
              </a:rPr>
              <a:t>Abruzzo</a:t>
            </a:r>
            <a:r>
              <a:rPr lang="en-US" sz="2400" b="1" dirty="0">
                <a:latin typeface="Comic Sans MS" panose="030F0702030302020204" pitchFamily="66" charset="0"/>
              </a:rPr>
              <a:t> Region. </a:t>
            </a:r>
            <a:endParaRPr lang="it-IT" sz="2400" dirty="0"/>
          </a:p>
          <a:p>
            <a:r>
              <a:rPr lang="en-US" sz="2400" b="1" dirty="0">
                <a:latin typeface="Comic Sans MS" panose="030F0702030302020204" pitchFamily="66" charset="0"/>
              </a:rPr>
              <a:t>Situated 450 meters above  the sea level, with a population of 11,500 inhabitants, this lively heritage site is home to fascinating historic places, </a:t>
            </a:r>
            <a:r>
              <a:rPr lang="en-US" sz="2400" b="1" dirty="0" err="1">
                <a:latin typeface="Comic Sans MS" panose="030F0702030302020204" pitchFamily="66" charset="0"/>
              </a:rPr>
              <a:t>colourful</a:t>
            </a:r>
            <a:r>
              <a:rPr lang="en-US" sz="2400" b="1" dirty="0">
                <a:latin typeface="Comic Sans MS" panose="030F0702030302020204" pitchFamily="66" charset="0"/>
              </a:rPr>
              <a:t> events, suggestive landscapes and corners. </a:t>
            </a:r>
          </a:p>
          <a:p>
            <a:endParaRPr lang="it-IT" sz="2000" dirty="0">
              <a:latin typeface="Comic Sans MS" panose="030F0702030302020204" pitchFamily="66" charset="0"/>
            </a:endParaRPr>
          </a:p>
        </p:txBody>
      </p:sp>
      <p:pic>
        <p:nvPicPr>
          <p:cNvPr id="11" name="Immagine 10" descr="municipi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14157" y="1512671"/>
            <a:ext cx="2070230" cy="2760307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772120" y="3256336"/>
            <a:ext cx="2952328" cy="36933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The 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Cathedral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6557839" y="3911540"/>
            <a:ext cx="1872208" cy="369332"/>
          </a:xfrm>
          <a:prstGeom prst="rect">
            <a:avLst/>
          </a:prstGeom>
          <a:noFill/>
          <a:ln w="31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The Town Hall</a:t>
            </a:r>
          </a:p>
        </p:txBody>
      </p:sp>
      <p:sp>
        <p:nvSpPr>
          <p:cNvPr id="15" name="CasellaDiTesto 14"/>
          <p:cNvSpPr txBox="1"/>
          <p:nvPr/>
        </p:nvSpPr>
        <p:spPr>
          <a:xfrm rot="925026">
            <a:off x="8307311" y="3307587"/>
            <a:ext cx="2147506" cy="369262"/>
          </a:xfrm>
          <a:prstGeom prst="rect">
            <a:avLst/>
          </a:prstGeom>
          <a:noFill/>
          <a:ln w="31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The «Calanchi»</a:t>
            </a:r>
          </a:p>
        </p:txBody>
      </p:sp>
      <p:sp>
        <p:nvSpPr>
          <p:cNvPr id="2" name="Rettangolo 1"/>
          <p:cNvSpPr/>
          <p:nvPr/>
        </p:nvSpPr>
        <p:spPr>
          <a:xfrm>
            <a:off x="4214186" y="456836"/>
            <a:ext cx="418931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dirty="0" err="1">
                <a:ln w="1905"/>
                <a:solidFill>
                  <a:srgbClr val="F7115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roadway" panose="04040905080B02020502" pitchFamily="82" charset="0"/>
              </a:rPr>
              <a:t>Our</a:t>
            </a:r>
            <a:r>
              <a:rPr lang="it-IT" sz="5400" b="1" dirty="0">
                <a:ln w="1905"/>
                <a:solidFill>
                  <a:srgbClr val="F7115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roadway" panose="04040905080B02020502" pitchFamily="82" charset="0"/>
              </a:rPr>
              <a:t> Town</a:t>
            </a:r>
          </a:p>
          <a:p>
            <a:pPr algn="ctr"/>
            <a:endParaRPr lang="it-IT" sz="5400" b="1" dirty="0">
              <a:ln w="1905"/>
              <a:solidFill>
                <a:srgbClr val="F7115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FCA09051-818B-4450-BC1B-4773165128B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1064" y="91834"/>
            <a:ext cx="902784" cy="953644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A1215027-E781-497B-84B5-8F55FB8959E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9779">
            <a:off x="7987876" y="884268"/>
            <a:ext cx="3626842" cy="243563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30F19E3D-9366-491F-A780-14CD1C16A127}"/>
              </a:ext>
            </a:extLst>
          </p:cNvPr>
          <p:cNvSpPr/>
          <p:nvPr/>
        </p:nvSpPr>
        <p:spPr>
          <a:xfrm>
            <a:off x="-575084" y="155753"/>
            <a:ext cx="733847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dirty="0">
                <a:ln w="1905"/>
                <a:solidFill>
                  <a:srgbClr val="F7115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roadway" panose="04040905080B02020502" pitchFamily="82" charset="0"/>
              </a:rPr>
              <a:t>The </a:t>
            </a:r>
            <a:r>
              <a:rPr lang="it-IT" sz="5400" b="1" dirty="0" err="1">
                <a:ln w="1905"/>
                <a:solidFill>
                  <a:srgbClr val="F7115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roadway" panose="04040905080B02020502" pitchFamily="82" charset="0"/>
              </a:rPr>
              <a:t>Cathedral</a:t>
            </a:r>
            <a:endParaRPr lang="it-IT" sz="5400" b="1" dirty="0">
              <a:ln w="1905"/>
              <a:solidFill>
                <a:srgbClr val="F7115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roadway" panose="04040905080B02020502" pitchFamily="82" charset="0"/>
            </a:endParaRPr>
          </a:p>
          <a:p>
            <a:pPr algn="ctr"/>
            <a:endParaRPr lang="it-IT" sz="5400" b="1" dirty="0">
              <a:ln w="1905"/>
              <a:solidFill>
                <a:srgbClr val="F7115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F4020F1-937C-4A95-B5F1-582A4E1176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15" y="1948233"/>
            <a:ext cx="4076521" cy="3057392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C8AC4C3F-02CC-4F21-9CAA-69A45ECEF4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863" y="2033566"/>
            <a:ext cx="2801413" cy="4668681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6D04B7BA-59FA-4F50-9540-5D01AABC7C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5304">
            <a:off x="8738942" y="1552568"/>
            <a:ext cx="3215418" cy="3215418"/>
          </a:xfrm>
          <a:prstGeom prst="rect">
            <a:avLst/>
          </a:prstGeom>
        </p:spPr>
      </p:pic>
      <p:sp>
        <p:nvSpPr>
          <p:cNvPr id="9" name="Fumetto: rettangolo con angoli arrotondati 8">
            <a:extLst>
              <a:ext uri="{FF2B5EF4-FFF2-40B4-BE49-F238E27FC236}">
                <a16:creationId xmlns:a16="http://schemas.microsoft.com/office/drawing/2014/main" id="{8C5474F9-5C23-4215-BA91-BE58CCCF0FA8}"/>
              </a:ext>
            </a:extLst>
          </p:cNvPr>
          <p:cNvSpPr/>
          <p:nvPr/>
        </p:nvSpPr>
        <p:spPr>
          <a:xfrm>
            <a:off x="393009" y="5341724"/>
            <a:ext cx="4076521" cy="1295332"/>
          </a:xfrm>
          <a:prstGeom prst="wedgeRoundRectCallout">
            <a:avLst>
              <a:gd name="adj1" fmla="val -7367"/>
              <a:gd name="adj2" fmla="val -94539"/>
              <a:gd name="adj3" fmla="val 16667"/>
            </a:avLst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rgbClr val="AEFEED"/>
              </a:gs>
              <a:gs pos="100000">
                <a:srgbClr val="F71153"/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b="1" dirty="0">
                <a:solidFill>
                  <a:srgbClr val="002060"/>
                </a:solidFill>
              </a:rPr>
              <a:t>Saint </a:t>
            </a:r>
            <a:r>
              <a:rPr lang="it-IT" b="1" dirty="0" err="1">
                <a:solidFill>
                  <a:srgbClr val="002060"/>
                </a:solidFill>
              </a:rPr>
              <a:t>Mary’s</a:t>
            </a:r>
            <a:r>
              <a:rPr lang="it-IT" b="1" dirty="0">
                <a:solidFill>
                  <a:srgbClr val="002060"/>
                </a:solidFill>
              </a:rPr>
              <a:t> </a:t>
            </a:r>
            <a:r>
              <a:rPr lang="it-IT" b="1" dirty="0" err="1">
                <a:solidFill>
                  <a:srgbClr val="002060"/>
                </a:solidFill>
              </a:rPr>
              <a:t>Cathedral</a:t>
            </a:r>
            <a:r>
              <a:rPr lang="it-IT" b="1" dirty="0">
                <a:solidFill>
                  <a:srgbClr val="002060"/>
                </a:solidFill>
              </a:rPr>
              <a:t>, </a:t>
            </a:r>
            <a:r>
              <a:rPr lang="it-IT" b="1" dirty="0" err="1">
                <a:solidFill>
                  <a:srgbClr val="002060"/>
                </a:solidFill>
              </a:rPr>
              <a:t>is</a:t>
            </a:r>
            <a:r>
              <a:rPr lang="it-IT" b="1" dirty="0">
                <a:solidFill>
                  <a:srgbClr val="002060"/>
                </a:solidFill>
              </a:rPr>
              <a:t> </a:t>
            </a:r>
            <a:r>
              <a:rPr lang="it-IT" b="1" dirty="0" err="1">
                <a:solidFill>
                  <a:srgbClr val="002060"/>
                </a:solidFill>
              </a:rPr>
              <a:t>one</a:t>
            </a:r>
            <a:r>
              <a:rPr lang="it-IT" b="1" dirty="0">
                <a:solidFill>
                  <a:srgbClr val="002060"/>
                </a:solidFill>
              </a:rPr>
              <a:t> of the </a:t>
            </a:r>
            <a:r>
              <a:rPr lang="it-IT" b="1" dirty="0" err="1">
                <a:solidFill>
                  <a:srgbClr val="002060"/>
                </a:solidFill>
              </a:rPr>
              <a:t>most</a:t>
            </a:r>
            <a:r>
              <a:rPr lang="it-IT" b="1" dirty="0">
                <a:solidFill>
                  <a:srgbClr val="002060"/>
                </a:solidFill>
              </a:rPr>
              <a:t> </a:t>
            </a:r>
            <a:r>
              <a:rPr lang="it-IT" b="1" dirty="0" err="1">
                <a:solidFill>
                  <a:srgbClr val="002060"/>
                </a:solidFill>
              </a:rPr>
              <a:t>important</a:t>
            </a:r>
            <a:r>
              <a:rPr lang="it-IT" b="1" dirty="0">
                <a:solidFill>
                  <a:srgbClr val="002060"/>
                </a:solidFill>
              </a:rPr>
              <a:t> </a:t>
            </a:r>
            <a:r>
              <a:rPr lang="it-IT" b="1" dirty="0" err="1">
                <a:solidFill>
                  <a:srgbClr val="002060"/>
                </a:solidFill>
              </a:rPr>
              <a:t>example</a:t>
            </a:r>
            <a:r>
              <a:rPr lang="it-IT" b="1" dirty="0">
                <a:solidFill>
                  <a:srgbClr val="002060"/>
                </a:solidFill>
              </a:rPr>
              <a:t> of the </a:t>
            </a:r>
            <a:r>
              <a:rPr lang="it-IT" b="1" dirty="0" err="1">
                <a:solidFill>
                  <a:srgbClr val="002060"/>
                </a:solidFill>
              </a:rPr>
              <a:t>Romanesque</a:t>
            </a:r>
            <a:r>
              <a:rPr lang="it-IT" b="1" dirty="0">
                <a:solidFill>
                  <a:srgbClr val="002060"/>
                </a:solidFill>
              </a:rPr>
              <a:t> </a:t>
            </a:r>
            <a:r>
              <a:rPr lang="it-IT" b="1" dirty="0" err="1">
                <a:solidFill>
                  <a:srgbClr val="002060"/>
                </a:solidFill>
              </a:rPr>
              <a:t>period</a:t>
            </a:r>
            <a:r>
              <a:rPr lang="it-IT" b="1" dirty="0">
                <a:solidFill>
                  <a:srgbClr val="002060"/>
                </a:solidFill>
              </a:rPr>
              <a:t> in the Abruzzi </a:t>
            </a:r>
            <a:r>
              <a:rPr lang="it-IT" b="1" dirty="0" err="1">
                <a:solidFill>
                  <a:srgbClr val="002060"/>
                </a:solidFill>
              </a:rPr>
              <a:t>region</a:t>
            </a:r>
            <a:r>
              <a:rPr lang="it-IT" b="1" dirty="0">
                <a:solidFill>
                  <a:srgbClr val="002060"/>
                </a:solidFill>
              </a:rPr>
              <a:t>. </a:t>
            </a:r>
            <a:r>
              <a:rPr lang="it-IT" b="1" dirty="0" err="1">
                <a:solidFill>
                  <a:srgbClr val="002060"/>
                </a:solidFill>
              </a:rPr>
              <a:t>It</a:t>
            </a:r>
            <a:r>
              <a:rPr lang="it-IT" b="1" dirty="0">
                <a:solidFill>
                  <a:srgbClr val="002060"/>
                </a:solidFill>
              </a:rPr>
              <a:t> </a:t>
            </a:r>
            <a:r>
              <a:rPr lang="it-IT" b="1" dirty="0" err="1">
                <a:solidFill>
                  <a:srgbClr val="002060"/>
                </a:solidFill>
              </a:rPr>
              <a:t>was</a:t>
            </a:r>
            <a:r>
              <a:rPr lang="it-IT" b="1" dirty="0">
                <a:solidFill>
                  <a:srgbClr val="002060"/>
                </a:solidFill>
              </a:rPr>
              <a:t> </a:t>
            </a:r>
            <a:r>
              <a:rPr lang="it-IT" b="1" dirty="0" err="1">
                <a:solidFill>
                  <a:srgbClr val="002060"/>
                </a:solidFill>
              </a:rPr>
              <a:t>consacreated</a:t>
            </a:r>
            <a:r>
              <a:rPr lang="it-IT" b="1" dirty="0">
                <a:solidFill>
                  <a:srgbClr val="002060"/>
                </a:solidFill>
              </a:rPr>
              <a:t> in 1223 </a:t>
            </a:r>
            <a:r>
              <a:rPr lang="it-IT" b="1" dirty="0" err="1">
                <a:solidFill>
                  <a:srgbClr val="002060"/>
                </a:solidFill>
              </a:rPr>
              <a:t>but</a:t>
            </a:r>
            <a:r>
              <a:rPr lang="it-IT" b="1" dirty="0">
                <a:solidFill>
                  <a:srgbClr val="002060"/>
                </a:solidFill>
              </a:rPr>
              <a:t> </a:t>
            </a:r>
            <a:r>
              <a:rPr lang="it-IT" b="1" dirty="0" err="1">
                <a:solidFill>
                  <a:srgbClr val="002060"/>
                </a:solidFill>
              </a:rPr>
              <a:t>rebuilt</a:t>
            </a:r>
            <a:r>
              <a:rPr lang="it-IT" b="1" dirty="0">
                <a:solidFill>
                  <a:srgbClr val="002060"/>
                </a:solidFill>
              </a:rPr>
              <a:t> so </a:t>
            </a:r>
            <a:r>
              <a:rPr lang="it-IT" b="1" dirty="0" err="1">
                <a:solidFill>
                  <a:srgbClr val="002060"/>
                </a:solidFill>
              </a:rPr>
              <a:t>many</a:t>
            </a:r>
            <a:r>
              <a:rPr lang="it-IT" b="1" dirty="0">
                <a:solidFill>
                  <a:srgbClr val="002060"/>
                </a:solidFill>
              </a:rPr>
              <a:t> </a:t>
            </a:r>
            <a:r>
              <a:rPr lang="it-IT" b="1" dirty="0" err="1">
                <a:solidFill>
                  <a:srgbClr val="002060"/>
                </a:solidFill>
              </a:rPr>
              <a:t>times</a:t>
            </a:r>
            <a:endParaRPr lang="it-IT" b="1" i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Fumetto: rettangolo con angoli arrotondati 9">
            <a:extLst>
              <a:ext uri="{FF2B5EF4-FFF2-40B4-BE49-F238E27FC236}">
                <a16:creationId xmlns:a16="http://schemas.microsoft.com/office/drawing/2014/main" id="{C0BC15F4-360E-4CDE-9B3D-D90F0466A012}"/>
              </a:ext>
            </a:extLst>
          </p:cNvPr>
          <p:cNvSpPr/>
          <p:nvPr/>
        </p:nvSpPr>
        <p:spPr>
          <a:xfrm>
            <a:off x="6101792" y="52815"/>
            <a:ext cx="4076521" cy="1295332"/>
          </a:xfrm>
          <a:prstGeom prst="wedgeRoundRectCallout">
            <a:avLst>
              <a:gd name="adj1" fmla="val -32260"/>
              <a:gd name="adj2" fmla="val 137899"/>
              <a:gd name="adj3" fmla="val 16667"/>
            </a:avLst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rgbClr val="AEFEED"/>
              </a:gs>
              <a:gs pos="100000">
                <a:srgbClr val="F71153"/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b="1" dirty="0" err="1">
                <a:solidFill>
                  <a:srgbClr val="002060"/>
                </a:solidFill>
              </a:rPr>
              <a:t>It</a:t>
            </a:r>
            <a:r>
              <a:rPr lang="it-IT" b="1" dirty="0">
                <a:solidFill>
                  <a:srgbClr val="002060"/>
                </a:solidFill>
              </a:rPr>
              <a:t> </a:t>
            </a:r>
            <a:r>
              <a:rPr lang="it-IT" b="1" dirty="0" err="1">
                <a:solidFill>
                  <a:srgbClr val="002060"/>
                </a:solidFill>
              </a:rPr>
              <a:t>is</a:t>
            </a:r>
            <a:r>
              <a:rPr lang="it-IT" b="1" dirty="0">
                <a:solidFill>
                  <a:srgbClr val="002060"/>
                </a:solidFill>
              </a:rPr>
              <a:t> a </a:t>
            </a:r>
            <a:r>
              <a:rPr lang="it-IT" b="1" dirty="0" err="1">
                <a:solidFill>
                  <a:srgbClr val="002060"/>
                </a:solidFill>
              </a:rPr>
              <a:t>superb</a:t>
            </a:r>
            <a:r>
              <a:rPr lang="it-IT" b="1" dirty="0">
                <a:solidFill>
                  <a:srgbClr val="002060"/>
                </a:solidFill>
              </a:rPr>
              <a:t> </a:t>
            </a:r>
            <a:r>
              <a:rPr lang="it-IT" b="1" dirty="0" err="1">
                <a:solidFill>
                  <a:srgbClr val="002060"/>
                </a:solidFill>
              </a:rPr>
              <a:t>square</a:t>
            </a:r>
            <a:r>
              <a:rPr lang="it-IT" b="1" dirty="0">
                <a:solidFill>
                  <a:srgbClr val="002060"/>
                </a:solidFill>
              </a:rPr>
              <a:t> </a:t>
            </a:r>
            <a:r>
              <a:rPr lang="it-IT" b="1" dirty="0" err="1">
                <a:solidFill>
                  <a:srgbClr val="002060"/>
                </a:solidFill>
              </a:rPr>
              <a:t>church</a:t>
            </a:r>
            <a:r>
              <a:rPr lang="it-IT" b="1" dirty="0">
                <a:solidFill>
                  <a:srgbClr val="002060"/>
                </a:solidFill>
              </a:rPr>
              <a:t> and a </a:t>
            </a:r>
            <a:r>
              <a:rPr lang="it-IT" b="1" dirty="0" err="1">
                <a:solidFill>
                  <a:srgbClr val="002060"/>
                </a:solidFill>
              </a:rPr>
              <a:t>precious</a:t>
            </a:r>
            <a:r>
              <a:rPr lang="it-IT" b="1" dirty="0">
                <a:solidFill>
                  <a:srgbClr val="002060"/>
                </a:solidFill>
              </a:rPr>
              <a:t> </a:t>
            </a:r>
            <a:r>
              <a:rPr lang="it-IT" b="1" dirty="0" err="1">
                <a:solidFill>
                  <a:srgbClr val="002060"/>
                </a:solidFill>
              </a:rPr>
              <a:t>example</a:t>
            </a:r>
            <a:r>
              <a:rPr lang="it-IT" b="1" dirty="0">
                <a:solidFill>
                  <a:srgbClr val="002060"/>
                </a:solidFill>
              </a:rPr>
              <a:t> of the </a:t>
            </a:r>
            <a:r>
              <a:rPr lang="it-IT" b="1" dirty="0" err="1">
                <a:solidFill>
                  <a:srgbClr val="002060"/>
                </a:solidFill>
              </a:rPr>
              <a:t>Romanesque</a:t>
            </a:r>
            <a:r>
              <a:rPr lang="it-IT" b="1" dirty="0">
                <a:solidFill>
                  <a:srgbClr val="002060"/>
                </a:solidFill>
              </a:rPr>
              <a:t> style. The large </a:t>
            </a:r>
            <a:r>
              <a:rPr lang="it-IT" b="1" dirty="0" err="1">
                <a:solidFill>
                  <a:srgbClr val="002060"/>
                </a:solidFill>
              </a:rPr>
              <a:t>interior</a:t>
            </a:r>
            <a:r>
              <a:rPr lang="it-IT" b="1" dirty="0">
                <a:solidFill>
                  <a:srgbClr val="002060"/>
                </a:solidFill>
              </a:rPr>
              <a:t> with </a:t>
            </a:r>
            <a:r>
              <a:rPr lang="it-IT" b="1" dirty="0" err="1">
                <a:solidFill>
                  <a:srgbClr val="002060"/>
                </a:solidFill>
              </a:rPr>
              <a:t>its</a:t>
            </a:r>
            <a:r>
              <a:rPr lang="it-IT" b="1" dirty="0">
                <a:solidFill>
                  <a:srgbClr val="002060"/>
                </a:solidFill>
              </a:rPr>
              <a:t> 3 </a:t>
            </a:r>
            <a:r>
              <a:rPr lang="it-IT" b="1" dirty="0" err="1">
                <a:solidFill>
                  <a:srgbClr val="002060"/>
                </a:solidFill>
              </a:rPr>
              <a:t>naves</a:t>
            </a:r>
            <a:r>
              <a:rPr lang="it-IT" b="1" dirty="0">
                <a:solidFill>
                  <a:srgbClr val="002060"/>
                </a:solidFill>
              </a:rPr>
              <a:t>, </a:t>
            </a:r>
            <a:r>
              <a:rPr lang="it-IT" b="1" dirty="0" err="1">
                <a:solidFill>
                  <a:srgbClr val="002060"/>
                </a:solidFill>
              </a:rPr>
              <a:t>hosts</a:t>
            </a:r>
            <a:r>
              <a:rPr lang="it-IT" b="1" dirty="0">
                <a:solidFill>
                  <a:srgbClr val="002060"/>
                </a:solidFill>
              </a:rPr>
              <a:t> </a:t>
            </a:r>
            <a:r>
              <a:rPr lang="it-IT" b="1" dirty="0" err="1">
                <a:solidFill>
                  <a:srgbClr val="002060"/>
                </a:solidFill>
              </a:rPr>
              <a:t>extraordinary</a:t>
            </a:r>
            <a:r>
              <a:rPr lang="it-IT" b="1" dirty="0">
                <a:solidFill>
                  <a:srgbClr val="002060"/>
                </a:solidFill>
              </a:rPr>
              <a:t> </a:t>
            </a:r>
            <a:r>
              <a:rPr lang="it-IT" b="1" dirty="0" err="1">
                <a:solidFill>
                  <a:srgbClr val="002060"/>
                </a:solidFill>
              </a:rPr>
              <a:t>treasures</a:t>
            </a:r>
            <a:r>
              <a:rPr lang="it-IT" b="1" dirty="0">
                <a:solidFill>
                  <a:srgbClr val="002060"/>
                </a:solidFill>
              </a:rPr>
              <a:t>, </a:t>
            </a:r>
            <a:endParaRPr lang="it-IT" b="1" i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Fumetto: rettangolo con angoli arrotondati 11">
            <a:extLst>
              <a:ext uri="{FF2B5EF4-FFF2-40B4-BE49-F238E27FC236}">
                <a16:creationId xmlns:a16="http://schemas.microsoft.com/office/drawing/2014/main" id="{8537F62F-39C1-4804-AAF6-92BD048BFE65}"/>
              </a:ext>
            </a:extLst>
          </p:cNvPr>
          <p:cNvSpPr/>
          <p:nvPr/>
        </p:nvSpPr>
        <p:spPr>
          <a:xfrm>
            <a:off x="7961067" y="5341724"/>
            <a:ext cx="4197837" cy="1348769"/>
          </a:xfrm>
          <a:prstGeom prst="wedgeRoundRectCallout">
            <a:avLst>
              <a:gd name="adj1" fmla="val -5873"/>
              <a:gd name="adj2" fmla="val -114680"/>
              <a:gd name="adj3" fmla="val 16667"/>
            </a:avLst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rgbClr val="AEFEED"/>
              </a:gs>
              <a:gs pos="100000">
                <a:srgbClr val="F71153"/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b="1" dirty="0" err="1">
                <a:solidFill>
                  <a:srgbClr val="002060"/>
                </a:solidFill>
              </a:rPr>
              <a:t>Its</a:t>
            </a:r>
            <a:r>
              <a:rPr lang="it-IT" b="1" dirty="0">
                <a:solidFill>
                  <a:srgbClr val="002060"/>
                </a:solidFill>
              </a:rPr>
              <a:t> </a:t>
            </a:r>
            <a:r>
              <a:rPr lang="it-IT" b="1" dirty="0" err="1">
                <a:solidFill>
                  <a:srgbClr val="002060"/>
                </a:solidFill>
              </a:rPr>
              <a:t>masterpiece</a:t>
            </a:r>
            <a:r>
              <a:rPr lang="it-IT" b="1" dirty="0">
                <a:solidFill>
                  <a:srgbClr val="002060"/>
                </a:solidFill>
              </a:rPr>
              <a:t> </a:t>
            </a:r>
            <a:r>
              <a:rPr lang="it-IT" b="1" dirty="0" err="1">
                <a:solidFill>
                  <a:srgbClr val="002060"/>
                </a:solidFill>
              </a:rPr>
              <a:t>is</a:t>
            </a:r>
            <a:r>
              <a:rPr lang="it-IT" b="1" dirty="0">
                <a:solidFill>
                  <a:srgbClr val="002060"/>
                </a:solidFill>
              </a:rPr>
              <a:t> the </a:t>
            </a:r>
            <a:r>
              <a:rPr lang="it-IT" b="1" dirty="0" err="1">
                <a:solidFill>
                  <a:srgbClr val="002060"/>
                </a:solidFill>
              </a:rPr>
              <a:t>choir</a:t>
            </a:r>
            <a:r>
              <a:rPr lang="it-IT" b="1" dirty="0">
                <a:solidFill>
                  <a:srgbClr val="002060"/>
                </a:solidFill>
              </a:rPr>
              <a:t> </a:t>
            </a:r>
            <a:r>
              <a:rPr lang="it-IT" b="1" dirty="0" err="1">
                <a:solidFill>
                  <a:srgbClr val="002060"/>
                </a:solidFill>
              </a:rPr>
              <a:t>decorated</a:t>
            </a:r>
            <a:r>
              <a:rPr lang="it-IT" b="1" dirty="0">
                <a:solidFill>
                  <a:srgbClr val="002060"/>
                </a:solidFill>
              </a:rPr>
              <a:t> with the </a:t>
            </a:r>
            <a:r>
              <a:rPr lang="it-IT" b="1" dirty="0" err="1">
                <a:solidFill>
                  <a:srgbClr val="002060"/>
                </a:solidFill>
              </a:rPr>
              <a:t>frescoes</a:t>
            </a:r>
            <a:r>
              <a:rPr lang="it-IT" b="1" dirty="0">
                <a:solidFill>
                  <a:srgbClr val="002060"/>
                </a:solidFill>
              </a:rPr>
              <a:t> by Andrea De Litio. </a:t>
            </a:r>
            <a:r>
              <a:rPr lang="it-IT" b="1" dirty="0" err="1">
                <a:solidFill>
                  <a:srgbClr val="002060"/>
                </a:solidFill>
              </a:rPr>
              <a:t>It</a:t>
            </a:r>
            <a:r>
              <a:rPr lang="it-IT" b="1" dirty="0">
                <a:solidFill>
                  <a:srgbClr val="002060"/>
                </a:solidFill>
              </a:rPr>
              <a:t>  </a:t>
            </a:r>
            <a:r>
              <a:rPr lang="it-IT" b="1" dirty="0" err="1">
                <a:solidFill>
                  <a:srgbClr val="002060"/>
                </a:solidFill>
              </a:rPr>
              <a:t>is</a:t>
            </a:r>
            <a:r>
              <a:rPr lang="it-IT" b="1" dirty="0">
                <a:solidFill>
                  <a:srgbClr val="002060"/>
                </a:solidFill>
              </a:rPr>
              <a:t>  </a:t>
            </a:r>
            <a:r>
              <a:rPr lang="it-IT" b="1" dirty="0" err="1">
                <a:solidFill>
                  <a:srgbClr val="002060"/>
                </a:solidFill>
              </a:rPr>
              <a:t>considered</a:t>
            </a:r>
            <a:r>
              <a:rPr lang="it-IT" b="1" dirty="0">
                <a:solidFill>
                  <a:srgbClr val="002060"/>
                </a:solidFill>
              </a:rPr>
              <a:t> the </a:t>
            </a:r>
            <a:r>
              <a:rPr lang="it-IT" b="1" dirty="0" err="1">
                <a:solidFill>
                  <a:srgbClr val="002060"/>
                </a:solidFill>
              </a:rPr>
              <a:t>largest</a:t>
            </a:r>
            <a:r>
              <a:rPr lang="it-IT" b="1" dirty="0">
                <a:solidFill>
                  <a:srgbClr val="002060"/>
                </a:solidFill>
              </a:rPr>
              <a:t> work of art of the first </a:t>
            </a:r>
            <a:r>
              <a:rPr lang="it-IT" b="1" dirty="0" err="1">
                <a:solidFill>
                  <a:srgbClr val="002060"/>
                </a:solidFill>
              </a:rPr>
              <a:t>period</a:t>
            </a:r>
            <a:r>
              <a:rPr lang="it-IT" b="1" dirty="0">
                <a:solidFill>
                  <a:srgbClr val="002060"/>
                </a:solidFill>
              </a:rPr>
              <a:t> of the </a:t>
            </a:r>
            <a:r>
              <a:rPr lang="it-IT" b="1" dirty="0" err="1">
                <a:solidFill>
                  <a:srgbClr val="002060"/>
                </a:solidFill>
              </a:rPr>
              <a:t>Renaissance</a:t>
            </a:r>
            <a:r>
              <a:rPr lang="it-IT" b="1" dirty="0">
                <a:solidFill>
                  <a:srgbClr val="002060"/>
                </a:solidFill>
              </a:rPr>
              <a:t>.  </a:t>
            </a:r>
            <a:endParaRPr lang="it-IT" b="1" i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FCA09051-818B-4450-BC1B-4773165128B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1064" y="91834"/>
            <a:ext cx="902784" cy="953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875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74B31C02-CF78-4E8E-B232-033E27282365}"/>
              </a:ext>
            </a:extLst>
          </p:cNvPr>
          <p:cNvSpPr/>
          <p:nvPr/>
        </p:nvSpPr>
        <p:spPr>
          <a:xfrm>
            <a:off x="-684553" y="0"/>
            <a:ext cx="719351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dirty="0">
                <a:ln w="1905"/>
                <a:solidFill>
                  <a:srgbClr val="F7115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roadway" panose="04040905080B02020502" pitchFamily="82" charset="0"/>
              </a:rPr>
              <a:t>The Town Hall</a:t>
            </a:r>
          </a:p>
          <a:p>
            <a:pPr algn="ctr"/>
            <a:endParaRPr lang="it-IT" sz="5400" b="1" dirty="0">
              <a:ln w="1905"/>
              <a:solidFill>
                <a:srgbClr val="F7115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E02155CF-064D-499A-9426-32CFE61D64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22" y="1009185"/>
            <a:ext cx="3810000" cy="268605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7DE2A860-2ACC-4F65-A60F-08B1432F0C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425" y="2345466"/>
            <a:ext cx="2683725" cy="4025587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CF78BBFB-0697-421E-9842-08431DD328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187" y="1896140"/>
            <a:ext cx="4163338" cy="2776654"/>
          </a:xfrm>
          <a:prstGeom prst="rect">
            <a:avLst/>
          </a:prstGeom>
        </p:spPr>
      </p:pic>
      <p:sp>
        <p:nvSpPr>
          <p:cNvPr id="9" name="Fumetto: rettangolo con angoli arrotondati 8">
            <a:extLst>
              <a:ext uri="{FF2B5EF4-FFF2-40B4-BE49-F238E27FC236}">
                <a16:creationId xmlns:a16="http://schemas.microsoft.com/office/drawing/2014/main" id="{E4833146-9AAE-453F-8536-CA5E2993DD80}"/>
              </a:ext>
            </a:extLst>
          </p:cNvPr>
          <p:cNvSpPr/>
          <p:nvPr/>
        </p:nvSpPr>
        <p:spPr>
          <a:xfrm>
            <a:off x="353122" y="4672794"/>
            <a:ext cx="4049501" cy="1754326"/>
          </a:xfrm>
          <a:prstGeom prst="wedgeRoundRectCallout">
            <a:avLst>
              <a:gd name="adj1" fmla="val -1623"/>
              <a:gd name="adj2" fmla="val -122948"/>
              <a:gd name="adj3" fmla="val 16667"/>
            </a:avLst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rgbClr val="AEFEED"/>
              </a:gs>
              <a:gs pos="100000">
                <a:srgbClr val="F71153"/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sz="2000" b="1" dirty="0">
                <a:solidFill>
                  <a:srgbClr val="002060"/>
                </a:solidFill>
              </a:rPr>
              <a:t>The </a:t>
            </a:r>
            <a:r>
              <a:rPr lang="it-IT" sz="2000" b="1" dirty="0" err="1">
                <a:solidFill>
                  <a:srgbClr val="002060"/>
                </a:solidFill>
              </a:rPr>
              <a:t>Ducal</a:t>
            </a:r>
            <a:r>
              <a:rPr lang="it-IT" sz="2000" b="1" dirty="0">
                <a:solidFill>
                  <a:srgbClr val="002060"/>
                </a:solidFill>
              </a:rPr>
              <a:t> Palace </a:t>
            </a:r>
            <a:r>
              <a:rPr lang="it-IT" sz="2000" b="1" dirty="0" err="1">
                <a:solidFill>
                  <a:srgbClr val="002060"/>
                </a:solidFill>
              </a:rPr>
              <a:t>was</a:t>
            </a:r>
            <a:r>
              <a:rPr lang="it-IT" sz="2000" b="1" dirty="0">
                <a:solidFill>
                  <a:srgbClr val="002060"/>
                </a:solidFill>
              </a:rPr>
              <a:t> </a:t>
            </a:r>
            <a:r>
              <a:rPr lang="it-IT" sz="2000" b="1" dirty="0" err="1">
                <a:solidFill>
                  <a:srgbClr val="002060"/>
                </a:solidFill>
              </a:rPr>
              <a:t>built</a:t>
            </a:r>
            <a:r>
              <a:rPr lang="it-IT" sz="2000" b="1" dirty="0">
                <a:solidFill>
                  <a:srgbClr val="002060"/>
                </a:solidFill>
              </a:rPr>
              <a:t> at the end of 1300 with the </a:t>
            </a:r>
            <a:r>
              <a:rPr lang="it-IT" sz="2000" b="1" dirty="0" err="1">
                <a:solidFill>
                  <a:srgbClr val="002060"/>
                </a:solidFill>
              </a:rPr>
              <a:t>stones</a:t>
            </a:r>
            <a:r>
              <a:rPr lang="it-IT" sz="2000" b="1" dirty="0">
                <a:solidFill>
                  <a:srgbClr val="002060"/>
                </a:solidFill>
              </a:rPr>
              <a:t> from the </a:t>
            </a:r>
            <a:r>
              <a:rPr lang="it-IT" sz="2000" b="1" dirty="0" err="1">
                <a:solidFill>
                  <a:srgbClr val="002060"/>
                </a:solidFill>
              </a:rPr>
              <a:t>ancient</a:t>
            </a:r>
            <a:r>
              <a:rPr lang="it-IT" sz="2000" b="1" dirty="0">
                <a:solidFill>
                  <a:srgbClr val="002060"/>
                </a:solidFill>
              </a:rPr>
              <a:t> </a:t>
            </a:r>
            <a:r>
              <a:rPr lang="it-IT" sz="2000" b="1" dirty="0" err="1">
                <a:solidFill>
                  <a:srgbClr val="002060"/>
                </a:solidFill>
              </a:rPr>
              <a:t>megalithic</a:t>
            </a:r>
            <a:r>
              <a:rPr lang="it-IT" sz="2000" b="1" dirty="0">
                <a:solidFill>
                  <a:srgbClr val="002060"/>
                </a:solidFill>
              </a:rPr>
              <a:t> </a:t>
            </a:r>
            <a:r>
              <a:rPr lang="it-IT" sz="2000" b="1" dirty="0" err="1">
                <a:solidFill>
                  <a:srgbClr val="002060"/>
                </a:solidFill>
              </a:rPr>
              <a:t>walls</a:t>
            </a:r>
            <a:r>
              <a:rPr lang="it-IT" sz="2000" b="1" dirty="0">
                <a:solidFill>
                  <a:srgbClr val="002060"/>
                </a:solidFill>
              </a:rPr>
              <a:t> of the </a:t>
            </a:r>
            <a:r>
              <a:rPr lang="it-IT" sz="2000" b="1" dirty="0" err="1">
                <a:solidFill>
                  <a:srgbClr val="002060"/>
                </a:solidFill>
              </a:rPr>
              <a:t>town</a:t>
            </a:r>
            <a:r>
              <a:rPr lang="it-IT" sz="2000" b="1" dirty="0">
                <a:solidFill>
                  <a:srgbClr val="002060"/>
                </a:solidFill>
              </a:rPr>
              <a:t> of Atri. </a:t>
            </a:r>
            <a:r>
              <a:rPr lang="it-IT" sz="2000" b="1" dirty="0" err="1">
                <a:solidFill>
                  <a:srgbClr val="002060"/>
                </a:solidFill>
              </a:rPr>
              <a:t>Today</a:t>
            </a:r>
            <a:r>
              <a:rPr lang="it-IT" sz="2000" b="1" dirty="0">
                <a:solidFill>
                  <a:srgbClr val="002060"/>
                </a:solidFill>
              </a:rPr>
              <a:t> </a:t>
            </a:r>
            <a:r>
              <a:rPr lang="it-IT" sz="2000" b="1" dirty="0" err="1">
                <a:solidFill>
                  <a:srgbClr val="002060"/>
                </a:solidFill>
              </a:rPr>
              <a:t>it</a:t>
            </a:r>
            <a:r>
              <a:rPr lang="it-IT" sz="2000" b="1" dirty="0">
                <a:solidFill>
                  <a:srgbClr val="002060"/>
                </a:solidFill>
              </a:rPr>
              <a:t> </a:t>
            </a:r>
            <a:r>
              <a:rPr lang="it-IT" sz="2000" b="1" dirty="0" err="1">
                <a:solidFill>
                  <a:srgbClr val="002060"/>
                </a:solidFill>
              </a:rPr>
              <a:t>houses</a:t>
            </a:r>
            <a:r>
              <a:rPr lang="it-IT" sz="2000" b="1" dirty="0">
                <a:solidFill>
                  <a:srgbClr val="002060"/>
                </a:solidFill>
              </a:rPr>
              <a:t> the Town Hall</a:t>
            </a:r>
            <a:r>
              <a:rPr lang="it-IT" sz="2000" b="1" dirty="0">
                <a:solidFill>
                  <a:srgbClr val="002060"/>
                </a:solidFill>
                <a:effectLst/>
              </a:rPr>
              <a:t>. </a:t>
            </a:r>
            <a:endParaRPr lang="it-IT" sz="2000" b="1" i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Fumetto: rettangolo con angoli arrotondati 9">
            <a:extLst>
              <a:ext uri="{FF2B5EF4-FFF2-40B4-BE49-F238E27FC236}">
                <a16:creationId xmlns:a16="http://schemas.microsoft.com/office/drawing/2014/main" id="{3133B050-2EBB-42F5-BE61-8AC6FB6FE939}"/>
              </a:ext>
            </a:extLst>
          </p:cNvPr>
          <p:cNvSpPr/>
          <p:nvPr/>
        </p:nvSpPr>
        <p:spPr>
          <a:xfrm>
            <a:off x="5871011" y="152391"/>
            <a:ext cx="4315738" cy="1601935"/>
          </a:xfrm>
          <a:prstGeom prst="wedgeRoundRectCallout">
            <a:avLst>
              <a:gd name="adj1" fmla="val -37115"/>
              <a:gd name="adj2" fmla="val 112839"/>
              <a:gd name="adj3" fmla="val 16667"/>
            </a:avLst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rgbClr val="AEFEED"/>
              </a:gs>
              <a:gs pos="100000">
                <a:srgbClr val="F71153"/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sz="2000" b="1" dirty="0">
                <a:solidFill>
                  <a:srgbClr val="002060"/>
                </a:solidFill>
              </a:rPr>
              <a:t>The </a:t>
            </a:r>
            <a:r>
              <a:rPr lang="it-IT" sz="2000" b="1" dirty="0" err="1">
                <a:solidFill>
                  <a:srgbClr val="002060"/>
                </a:solidFill>
              </a:rPr>
              <a:t>courtyard</a:t>
            </a:r>
            <a:r>
              <a:rPr lang="it-IT" sz="2000" b="1" dirty="0">
                <a:solidFill>
                  <a:srgbClr val="002060"/>
                </a:solidFill>
              </a:rPr>
              <a:t>, with </a:t>
            </a:r>
            <a:r>
              <a:rPr lang="it-IT" sz="2000" b="1" dirty="0" err="1">
                <a:solidFill>
                  <a:srgbClr val="002060"/>
                </a:solidFill>
              </a:rPr>
              <a:t>its</a:t>
            </a:r>
            <a:r>
              <a:rPr lang="it-IT" sz="2000" b="1" dirty="0">
                <a:solidFill>
                  <a:srgbClr val="002060"/>
                </a:solidFill>
              </a:rPr>
              <a:t> </a:t>
            </a:r>
            <a:r>
              <a:rPr lang="it-IT" sz="2000" b="1" dirty="0" err="1">
                <a:solidFill>
                  <a:srgbClr val="002060"/>
                </a:solidFill>
              </a:rPr>
              <a:t>arcades</a:t>
            </a:r>
            <a:r>
              <a:rPr lang="it-IT" sz="2000" b="1" dirty="0">
                <a:solidFill>
                  <a:srgbClr val="002060"/>
                </a:solidFill>
              </a:rPr>
              <a:t>, </a:t>
            </a:r>
            <a:r>
              <a:rPr lang="it-IT" sz="2000" b="1" dirty="0" err="1">
                <a:solidFill>
                  <a:srgbClr val="002060"/>
                </a:solidFill>
              </a:rPr>
              <a:t>it’s</a:t>
            </a:r>
            <a:r>
              <a:rPr lang="it-IT" sz="2000" b="1" dirty="0">
                <a:solidFill>
                  <a:srgbClr val="002060"/>
                </a:solidFill>
              </a:rPr>
              <a:t> an </a:t>
            </a:r>
            <a:r>
              <a:rPr lang="it-IT" sz="2000" b="1" dirty="0" err="1">
                <a:solidFill>
                  <a:srgbClr val="002060"/>
                </a:solidFill>
              </a:rPr>
              <a:t>architectural</a:t>
            </a:r>
            <a:r>
              <a:rPr lang="it-IT" sz="2000" b="1" dirty="0">
                <a:solidFill>
                  <a:srgbClr val="002060"/>
                </a:solidFill>
              </a:rPr>
              <a:t> </a:t>
            </a:r>
            <a:r>
              <a:rPr lang="it-IT" sz="2000" b="1" dirty="0" err="1">
                <a:solidFill>
                  <a:srgbClr val="002060"/>
                </a:solidFill>
              </a:rPr>
              <a:t>gem</a:t>
            </a:r>
            <a:r>
              <a:rPr lang="it-IT" sz="2000" b="1" dirty="0">
                <a:solidFill>
                  <a:srgbClr val="002060"/>
                </a:solidFill>
              </a:rPr>
              <a:t>. </a:t>
            </a:r>
            <a:r>
              <a:rPr lang="it-IT" sz="2000" b="1" dirty="0" err="1">
                <a:solidFill>
                  <a:srgbClr val="002060"/>
                </a:solidFill>
              </a:rPr>
              <a:t>All</a:t>
            </a:r>
            <a:r>
              <a:rPr lang="it-IT" sz="2000" b="1" dirty="0">
                <a:solidFill>
                  <a:srgbClr val="002060"/>
                </a:solidFill>
              </a:rPr>
              <a:t> </a:t>
            </a:r>
            <a:r>
              <a:rPr lang="it-IT" sz="2000" b="1" dirty="0" err="1">
                <a:solidFill>
                  <a:srgbClr val="002060"/>
                </a:solidFill>
              </a:rPr>
              <a:t>around</a:t>
            </a:r>
            <a:r>
              <a:rPr lang="it-IT" sz="2000" b="1" dirty="0">
                <a:solidFill>
                  <a:srgbClr val="002060"/>
                </a:solidFill>
              </a:rPr>
              <a:t> </a:t>
            </a:r>
            <a:r>
              <a:rPr lang="it-IT" sz="2000" b="1" dirty="0" err="1">
                <a:solidFill>
                  <a:srgbClr val="002060"/>
                </a:solidFill>
              </a:rPr>
              <a:t>it</a:t>
            </a:r>
            <a:r>
              <a:rPr lang="it-IT" sz="2000" b="1" dirty="0">
                <a:solidFill>
                  <a:srgbClr val="002060"/>
                </a:solidFill>
              </a:rPr>
              <a:t> </a:t>
            </a:r>
            <a:r>
              <a:rPr lang="it-IT" sz="2000" b="1" dirty="0" err="1">
                <a:solidFill>
                  <a:srgbClr val="002060"/>
                </a:solidFill>
              </a:rPr>
              <a:t>you</a:t>
            </a:r>
            <a:r>
              <a:rPr lang="it-IT" sz="2000" b="1" dirty="0">
                <a:solidFill>
                  <a:srgbClr val="002060"/>
                </a:solidFill>
              </a:rPr>
              <a:t> can </a:t>
            </a:r>
            <a:r>
              <a:rPr lang="it-IT" sz="2000" b="1" dirty="0" err="1">
                <a:solidFill>
                  <a:srgbClr val="002060"/>
                </a:solidFill>
              </a:rPr>
              <a:t>see</a:t>
            </a:r>
            <a:r>
              <a:rPr lang="it-IT" sz="2000" b="1" dirty="0">
                <a:solidFill>
                  <a:srgbClr val="002060"/>
                </a:solidFill>
              </a:rPr>
              <a:t> </a:t>
            </a:r>
            <a:r>
              <a:rPr lang="it-IT" sz="2000" b="1" dirty="0" err="1">
                <a:solidFill>
                  <a:srgbClr val="002060"/>
                </a:solidFill>
              </a:rPr>
              <a:t>several</a:t>
            </a:r>
            <a:r>
              <a:rPr lang="it-IT" sz="2000" b="1" dirty="0">
                <a:solidFill>
                  <a:srgbClr val="002060"/>
                </a:solidFill>
              </a:rPr>
              <a:t> </a:t>
            </a:r>
            <a:r>
              <a:rPr lang="it-IT" sz="2000" b="1" dirty="0" err="1">
                <a:solidFill>
                  <a:srgbClr val="002060"/>
                </a:solidFill>
              </a:rPr>
              <a:t>inscriptions</a:t>
            </a:r>
            <a:r>
              <a:rPr lang="it-IT" sz="2000" b="1" dirty="0">
                <a:solidFill>
                  <a:srgbClr val="002060"/>
                </a:solidFill>
              </a:rPr>
              <a:t> </a:t>
            </a:r>
            <a:r>
              <a:rPr lang="it-IT" sz="2000" b="1" dirty="0" err="1">
                <a:solidFill>
                  <a:srgbClr val="002060"/>
                </a:solidFill>
              </a:rPr>
              <a:t>dating</a:t>
            </a:r>
            <a:r>
              <a:rPr lang="it-IT" sz="2000" b="1" dirty="0">
                <a:solidFill>
                  <a:srgbClr val="002060"/>
                </a:solidFill>
              </a:rPr>
              <a:t> back to the Roman </a:t>
            </a:r>
            <a:r>
              <a:rPr lang="it-IT" sz="2000" b="1" dirty="0" err="1">
                <a:solidFill>
                  <a:srgbClr val="002060"/>
                </a:solidFill>
              </a:rPr>
              <a:t>period</a:t>
            </a:r>
            <a:r>
              <a:rPr lang="it-IT" sz="2000" b="1" dirty="0">
                <a:solidFill>
                  <a:srgbClr val="002060"/>
                </a:solidFill>
              </a:rPr>
              <a:t> and </a:t>
            </a:r>
            <a:r>
              <a:rPr lang="it-IT" sz="2000" b="1" dirty="0" err="1">
                <a:solidFill>
                  <a:srgbClr val="002060"/>
                </a:solidFill>
              </a:rPr>
              <a:t>also</a:t>
            </a:r>
            <a:r>
              <a:rPr lang="it-IT" sz="2000" b="1" dirty="0">
                <a:solidFill>
                  <a:srgbClr val="002060"/>
                </a:solidFill>
              </a:rPr>
              <a:t> a </a:t>
            </a:r>
            <a:r>
              <a:rPr lang="it-IT" sz="2000" b="1" dirty="0" err="1">
                <a:solidFill>
                  <a:srgbClr val="002060"/>
                </a:solidFill>
              </a:rPr>
              <a:t>coffin</a:t>
            </a:r>
            <a:r>
              <a:rPr lang="it-IT" sz="2000" b="1" dirty="0">
                <a:solidFill>
                  <a:srgbClr val="002060"/>
                </a:solidFill>
              </a:rPr>
              <a:t> of the </a:t>
            </a:r>
            <a:r>
              <a:rPr lang="it-IT" sz="2000" b="1" dirty="0" err="1">
                <a:solidFill>
                  <a:srgbClr val="002060"/>
                </a:solidFill>
              </a:rPr>
              <a:t>myth</a:t>
            </a:r>
            <a:r>
              <a:rPr lang="it-IT" sz="2000" b="1" dirty="0">
                <a:solidFill>
                  <a:srgbClr val="002060"/>
                </a:solidFill>
              </a:rPr>
              <a:t> of </a:t>
            </a:r>
            <a:r>
              <a:rPr lang="it-IT" sz="2000" b="1" dirty="0" err="1">
                <a:solidFill>
                  <a:srgbClr val="002060"/>
                </a:solidFill>
              </a:rPr>
              <a:t>Dionysus</a:t>
            </a:r>
            <a:r>
              <a:rPr lang="it-IT" sz="2000" b="1" dirty="0">
                <a:solidFill>
                  <a:srgbClr val="002060"/>
                </a:solidFill>
                <a:effectLst/>
              </a:rPr>
              <a:t>.</a:t>
            </a:r>
            <a:endParaRPr lang="it-IT" sz="2000" b="1" i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Fumetto: rettangolo con angoli arrotondati 10">
            <a:extLst>
              <a:ext uri="{FF2B5EF4-FFF2-40B4-BE49-F238E27FC236}">
                <a16:creationId xmlns:a16="http://schemas.microsoft.com/office/drawing/2014/main" id="{0D100205-1952-4D77-8431-9A0C0279585B}"/>
              </a:ext>
            </a:extLst>
          </p:cNvPr>
          <p:cNvSpPr/>
          <p:nvPr/>
        </p:nvSpPr>
        <p:spPr>
          <a:xfrm>
            <a:off x="7281746" y="4672794"/>
            <a:ext cx="4683514" cy="2118300"/>
          </a:xfrm>
          <a:prstGeom prst="wedgeRoundRectCallout">
            <a:avLst>
              <a:gd name="adj1" fmla="val -2063"/>
              <a:gd name="adj2" fmla="val -92044"/>
              <a:gd name="adj3" fmla="val 16667"/>
            </a:avLst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rgbClr val="AEFEED"/>
              </a:gs>
              <a:gs pos="100000">
                <a:srgbClr val="F71153"/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sz="2000" b="1" dirty="0">
                <a:solidFill>
                  <a:srgbClr val="002060"/>
                </a:solidFill>
              </a:rPr>
              <a:t>The </a:t>
            </a:r>
            <a:r>
              <a:rPr lang="it-IT" sz="2000" b="1" dirty="0" err="1">
                <a:solidFill>
                  <a:srgbClr val="002060"/>
                </a:solidFill>
              </a:rPr>
              <a:t>basement</a:t>
            </a:r>
            <a:r>
              <a:rPr lang="it-IT" sz="2000" b="1" dirty="0">
                <a:solidFill>
                  <a:srgbClr val="002060"/>
                </a:solidFill>
              </a:rPr>
              <a:t>, </a:t>
            </a:r>
            <a:r>
              <a:rPr lang="it-IT" sz="2000" b="1" dirty="0" err="1">
                <a:solidFill>
                  <a:srgbClr val="002060"/>
                </a:solidFill>
              </a:rPr>
              <a:t>old</a:t>
            </a:r>
            <a:r>
              <a:rPr lang="it-IT" sz="2000" b="1" dirty="0">
                <a:solidFill>
                  <a:srgbClr val="002060"/>
                </a:solidFill>
              </a:rPr>
              <a:t> Roman </a:t>
            </a:r>
            <a:r>
              <a:rPr lang="it-IT" sz="2000" b="1" dirty="0" err="1">
                <a:solidFill>
                  <a:srgbClr val="002060"/>
                </a:solidFill>
              </a:rPr>
              <a:t>bath</a:t>
            </a:r>
            <a:r>
              <a:rPr lang="it-IT" sz="2000" b="1" dirty="0">
                <a:solidFill>
                  <a:srgbClr val="002060"/>
                </a:solidFill>
              </a:rPr>
              <a:t> in the II and in the III </a:t>
            </a:r>
            <a:r>
              <a:rPr lang="it-IT" sz="2000" b="1" dirty="0" err="1">
                <a:solidFill>
                  <a:srgbClr val="002060"/>
                </a:solidFill>
              </a:rPr>
              <a:t>centuries</a:t>
            </a:r>
            <a:r>
              <a:rPr lang="it-IT" sz="2000" b="1" dirty="0">
                <a:solidFill>
                  <a:srgbClr val="002060"/>
                </a:solidFill>
              </a:rPr>
              <a:t>, </a:t>
            </a:r>
            <a:r>
              <a:rPr lang="it-IT" sz="2000" b="1" dirty="0" err="1">
                <a:solidFill>
                  <a:srgbClr val="002060"/>
                </a:solidFill>
              </a:rPr>
              <a:t>during</a:t>
            </a:r>
            <a:r>
              <a:rPr lang="it-IT" sz="2000" b="1" dirty="0">
                <a:solidFill>
                  <a:srgbClr val="002060"/>
                </a:solidFill>
              </a:rPr>
              <a:t> the Middle </a:t>
            </a:r>
            <a:r>
              <a:rPr lang="it-IT" sz="2000" b="1" dirty="0" err="1">
                <a:solidFill>
                  <a:srgbClr val="002060"/>
                </a:solidFill>
              </a:rPr>
              <a:t>ages</a:t>
            </a:r>
            <a:r>
              <a:rPr lang="it-IT" sz="2000" b="1" dirty="0">
                <a:solidFill>
                  <a:srgbClr val="002060"/>
                </a:solidFill>
              </a:rPr>
              <a:t> </a:t>
            </a:r>
            <a:r>
              <a:rPr lang="it-IT" sz="2000" b="1" dirty="0" err="1">
                <a:solidFill>
                  <a:srgbClr val="002060"/>
                </a:solidFill>
              </a:rPr>
              <a:t>it</a:t>
            </a:r>
            <a:r>
              <a:rPr lang="it-IT" sz="2000" b="1" dirty="0">
                <a:solidFill>
                  <a:srgbClr val="002060"/>
                </a:solidFill>
              </a:rPr>
              <a:t> </a:t>
            </a:r>
            <a:r>
              <a:rPr lang="it-IT" sz="2000" b="1" dirty="0" err="1">
                <a:solidFill>
                  <a:srgbClr val="002060"/>
                </a:solidFill>
              </a:rPr>
              <a:t>was</a:t>
            </a:r>
            <a:r>
              <a:rPr lang="it-IT" sz="2000" b="1" dirty="0">
                <a:solidFill>
                  <a:srgbClr val="002060"/>
                </a:solidFill>
              </a:rPr>
              <a:t> </a:t>
            </a:r>
            <a:r>
              <a:rPr lang="it-IT" sz="2000" b="1" dirty="0" err="1">
                <a:solidFill>
                  <a:srgbClr val="002060"/>
                </a:solidFill>
              </a:rPr>
              <a:t>used</a:t>
            </a:r>
            <a:r>
              <a:rPr lang="it-IT" sz="2000" b="1" dirty="0">
                <a:solidFill>
                  <a:srgbClr val="002060"/>
                </a:solidFill>
              </a:rPr>
              <a:t> </a:t>
            </a:r>
            <a:r>
              <a:rPr lang="it-IT" sz="2000" b="1" dirty="0" err="1">
                <a:solidFill>
                  <a:srgbClr val="002060"/>
                </a:solidFill>
              </a:rPr>
              <a:t>as</a:t>
            </a:r>
            <a:r>
              <a:rPr lang="it-IT" sz="2000" b="1" dirty="0">
                <a:solidFill>
                  <a:srgbClr val="002060"/>
                </a:solidFill>
              </a:rPr>
              <a:t> </a:t>
            </a:r>
            <a:r>
              <a:rPr lang="it-IT" sz="2000" b="1" dirty="0" err="1">
                <a:solidFill>
                  <a:srgbClr val="002060"/>
                </a:solidFill>
              </a:rPr>
              <a:t>prisons</a:t>
            </a:r>
            <a:r>
              <a:rPr lang="it-IT" sz="2000" b="1" dirty="0">
                <a:solidFill>
                  <a:srgbClr val="002060"/>
                </a:solidFill>
              </a:rPr>
              <a:t> and </a:t>
            </a:r>
            <a:r>
              <a:rPr lang="it-IT" sz="2000" b="1" dirty="0" err="1">
                <a:solidFill>
                  <a:srgbClr val="002060"/>
                </a:solidFill>
              </a:rPr>
              <a:t>then</a:t>
            </a:r>
            <a:r>
              <a:rPr lang="it-IT" sz="2000" b="1" dirty="0">
                <a:solidFill>
                  <a:srgbClr val="002060"/>
                </a:solidFill>
              </a:rPr>
              <a:t> </a:t>
            </a:r>
            <a:r>
              <a:rPr lang="it-IT" sz="2000" b="1" dirty="0" err="1">
                <a:solidFill>
                  <a:srgbClr val="002060"/>
                </a:solidFill>
              </a:rPr>
              <a:t>as</a:t>
            </a:r>
            <a:r>
              <a:rPr lang="it-IT" sz="2000" b="1" dirty="0">
                <a:solidFill>
                  <a:srgbClr val="002060"/>
                </a:solidFill>
              </a:rPr>
              <a:t> </a:t>
            </a:r>
            <a:r>
              <a:rPr lang="it-IT" sz="2000" b="1" dirty="0" err="1">
                <a:solidFill>
                  <a:srgbClr val="002060"/>
                </a:solidFill>
              </a:rPr>
              <a:t>stables</a:t>
            </a:r>
            <a:r>
              <a:rPr lang="it-IT" sz="2000" b="1" dirty="0">
                <a:solidFill>
                  <a:srgbClr val="002060"/>
                </a:solidFill>
                <a:effectLst/>
              </a:rPr>
              <a:t> , </a:t>
            </a:r>
            <a:r>
              <a:rPr lang="it-IT" sz="2000" b="1" dirty="0" err="1">
                <a:solidFill>
                  <a:srgbClr val="002060"/>
                </a:solidFill>
                <a:effectLst/>
              </a:rPr>
              <a:t>it</a:t>
            </a:r>
            <a:r>
              <a:rPr lang="it-IT" sz="2000" b="1" dirty="0">
                <a:solidFill>
                  <a:srgbClr val="002060"/>
                </a:solidFill>
                <a:effectLst/>
              </a:rPr>
              <a:t> </a:t>
            </a:r>
            <a:r>
              <a:rPr lang="it-IT" sz="2000" b="1" dirty="0" err="1">
                <a:solidFill>
                  <a:srgbClr val="002060"/>
                </a:solidFill>
                <a:effectLst/>
              </a:rPr>
              <a:t>still</a:t>
            </a:r>
            <a:r>
              <a:rPr lang="it-IT" sz="2000" b="1" dirty="0">
                <a:solidFill>
                  <a:srgbClr val="002060"/>
                </a:solidFill>
                <a:effectLst/>
              </a:rPr>
              <a:t> </a:t>
            </a:r>
            <a:r>
              <a:rPr lang="it-IT" sz="2000" b="1" dirty="0" err="1">
                <a:solidFill>
                  <a:srgbClr val="002060"/>
                </a:solidFill>
                <a:effectLst/>
              </a:rPr>
              <a:t>preserves</a:t>
            </a:r>
            <a:r>
              <a:rPr lang="it-IT" sz="2000" b="1" dirty="0">
                <a:solidFill>
                  <a:srgbClr val="002060"/>
                </a:solidFill>
                <a:effectLst/>
              </a:rPr>
              <a:t> a </a:t>
            </a:r>
            <a:r>
              <a:rPr lang="it-IT" sz="2000" b="1" dirty="0" err="1">
                <a:solidFill>
                  <a:srgbClr val="002060"/>
                </a:solidFill>
                <a:effectLst/>
              </a:rPr>
              <a:t>Romanesque</a:t>
            </a:r>
            <a:r>
              <a:rPr lang="it-IT" sz="2000" b="1" dirty="0">
                <a:solidFill>
                  <a:srgbClr val="002060"/>
                </a:solidFill>
                <a:effectLst/>
              </a:rPr>
              <a:t> </a:t>
            </a:r>
            <a:r>
              <a:rPr lang="it-IT" sz="2000" b="1" dirty="0" err="1">
                <a:solidFill>
                  <a:srgbClr val="002060"/>
                </a:solidFill>
                <a:effectLst/>
              </a:rPr>
              <a:t>plaster</a:t>
            </a:r>
            <a:r>
              <a:rPr lang="it-IT" sz="2000" b="1" dirty="0">
                <a:solidFill>
                  <a:srgbClr val="002060"/>
                </a:solidFill>
                <a:effectLst/>
              </a:rPr>
              <a:t> and a fresco of the </a:t>
            </a:r>
            <a:r>
              <a:rPr lang="it-IT" sz="2000" b="1" dirty="0" err="1">
                <a:solidFill>
                  <a:srgbClr val="002060"/>
                </a:solidFill>
                <a:effectLst/>
              </a:rPr>
              <a:t>Nativity</a:t>
            </a:r>
            <a:r>
              <a:rPr lang="it-IT" sz="2000" b="1" dirty="0">
                <a:solidFill>
                  <a:srgbClr val="002060"/>
                </a:solidFill>
                <a:effectLst/>
              </a:rPr>
              <a:t> </a:t>
            </a:r>
            <a:r>
              <a:rPr lang="it-IT" sz="2000" b="1" dirty="0" err="1">
                <a:solidFill>
                  <a:srgbClr val="002060"/>
                </a:solidFill>
                <a:effectLst/>
              </a:rPr>
              <a:t>dating</a:t>
            </a:r>
            <a:r>
              <a:rPr lang="it-IT" sz="2000" b="1" dirty="0">
                <a:solidFill>
                  <a:srgbClr val="002060"/>
                </a:solidFill>
                <a:effectLst/>
              </a:rPr>
              <a:t> back to the XVII </a:t>
            </a:r>
            <a:r>
              <a:rPr lang="it-IT" sz="2000" b="1" dirty="0" err="1">
                <a:solidFill>
                  <a:srgbClr val="002060"/>
                </a:solidFill>
                <a:effectLst/>
              </a:rPr>
              <a:t>centrury</a:t>
            </a:r>
            <a:r>
              <a:rPr lang="it-IT" sz="2000" b="1" dirty="0">
                <a:solidFill>
                  <a:srgbClr val="002060"/>
                </a:solidFill>
                <a:effectLst/>
              </a:rPr>
              <a:t>.</a:t>
            </a:r>
            <a:endParaRPr lang="it-IT" sz="2000" b="1" i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FCA09051-818B-4450-BC1B-4773165128B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1064" y="91834"/>
            <a:ext cx="902784" cy="953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229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74B31C02-CF78-4E8E-B232-033E27282365}"/>
              </a:ext>
            </a:extLst>
          </p:cNvPr>
          <p:cNvSpPr/>
          <p:nvPr/>
        </p:nvSpPr>
        <p:spPr>
          <a:xfrm>
            <a:off x="-391476" y="0"/>
            <a:ext cx="719351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dirty="0">
                <a:ln w="1905"/>
                <a:solidFill>
                  <a:srgbClr val="F7115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roadway" panose="04040905080B02020502" pitchFamily="82" charset="0"/>
              </a:rPr>
              <a:t>The «Calanchi»</a:t>
            </a:r>
          </a:p>
          <a:p>
            <a:pPr algn="ctr"/>
            <a:endParaRPr lang="it-IT" sz="5400" b="1" dirty="0">
              <a:ln w="1905"/>
              <a:solidFill>
                <a:srgbClr val="F7115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36" y="877163"/>
            <a:ext cx="5316339" cy="2990441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3302">
            <a:off x="4315328" y="4088107"/>
            <a:ext cx="3255328" cy="2385998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978" y="76728"/>
            <a:ext cx="2935532" cy="2935532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0802" y="1358425"/>
            <a:ext cx="2468045" cy="2509179"/>
          </a:xfrm>
          <a:prstGeom prst="rect">
            <a:avLst/>
          </a:prstGeom>
        </p:spPr>
      </p:pic>
      <p:sp>
        <p:nvSpPr>
          <p:cNvPr id="7" name="Fumetto: rettangolo con angoli arrotondati 8">
            <a:extLst>
              <a:ext uri="{FF2B5EF4-FFF2-40B4-BE49-F238E27FC236}">
                <a16:creationId xmlns:a16="http://schemas.microsoft.com/office/drawing/2014/main" id="{E4833146-9AAE-453F-8536-CA5E2993DD80}"/>
              </a:ext>
            </a:extLst>
          </p:cNvPr>
          <p:cNvSpPr/>
          <p:nvPr/>
        </p:nvSpPr>
        <p:spPr>
          <a:xfrm>
            <a:off x="39503" y="4367593"/>
            <a:ext cx="4049501" cy="2244221"/>
          </a:xfrm>
          <a:prstGeom prst="wedgeRoundRectCallout">
            <a:avLst>
              <a:gd name="adj1" fmla="val 2141"/>
              <a:gd name="adj2" fmla="val -97399"/>
              <a:gd name="adj3" fmla="val 16667"/>
            </a:avLst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rgbClr val="AEFEED"/>
              </a:gs>
              <a:gs pos="100000">
                <a:srgbClr val="F71153"/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sz="1400" b="1" dirty="0" err="1">
                <a:solidFill>
                  <a:srgbClr val="002060"/>
                </a:solidFill>
              </a:rPr>
              <a:t>This</a:t>
            </a:r>
            <a:r>
              <a:rPr lang="it-IT" sz="1400" b="1" dirty="0">
                <a:solidFill>
                  <a:srgbClr val="002060"/>
                </a:solidFill>
              </a:rPr>
              <a:t> area </a:t>
            </a:r>
            <a:r>
              <a:rPr lang="it-IT" sz="1400" b="1" dirty="0" err="1">
                <a:solidFill>
                  <a:srgbClr val="002060"/>
                </a:solidFill>
              </a:rPr>
              <a:t>is</a:t>
            </a:r>
            <a:r>
              <a:rPr lang="it-IT" sz="1400" b="1" dirty="0">
                <a:solidFill>
                  <a:srgbClr val="002060"/>
                </a:solidFill>
              </a:rPr>
              <a:t> </a:t>
            </a:r>
            <a:r>
              <a:rPr lang="it-IT" sz="1400" b="1" dirty="0" err="1">
                <a:solidFill>
                  <a:srgbClr val="002060"/>
                </a:solidFill>
              </a:rPr>
              <a:t>characterized</a:t>
            </a:r>
            <a:r>
              <a:rPr lang="it-IT" sz="1400" b="1" dirty="0">
                <a:solidFill>
                  <a:srgbClr val="002060"/>
                </a:solidFill>
              </a:rPr>
              <a:t> by </a:t>
            </a:r>
            <a:r>
              <a:rPr lang="it-IT" sz="1400" b="1" dirty="0" err="1">
                <a:solidFill>
                  <a:srgbClr val="002060"/>
                </a:solidFill>
              </a:rPr>
              <a:t>form</a:t>
            </a:r>
            <a:r>
              <a:rPr lang="it-IT" sz="1400" b="1" dirty="0">
                <a:solidFill>
                  <a:srgbClr val="002060"/>
                </a:solidFill>
              </a:rPr>
              <a:t> of </a:t>
            </a:r>
            <a:r>
              <a:rPr lang="it-IT" sz="1400" b="1" dirty="0" err="1">
                <a:solidFill>
                  <a:srgbClr val="002060"/>
                </a:solidFill>
              </a:rPr>
              <a:t>erosion</a:t>
            </a:r>
            <a:r>
              <a:rPr lang="it-IT" sz="1400" b="1" dirty="0">
                <a:solidFill>
                  <a:srgbClr val="002060"/>
                </a:solidFill>
              </a:rPr>
              <a:t> </a:t>
            </a:r>
            <a:r>
              <a:rPr lang="it-IT" sz="1400" b="1" dirty="0" err="1">
                <a:solidFill>
                  <a:srgbClr val="002060"/>
                </a:solidFill>
              </a:rPr>
              <a:t>called</a:t>
            </a:r>
            <a:r>
              <a:rPr lang="it-IT" sz="1400" b="1" dirty="0">
                <a:solidFill>
                  <a:srgbClr val="002060"/>
                </a:solidFill>
              </a:rPr>
              <a:t> : i Calanchi «</a:t>
            </a:r>
            <a:r>
              <a:rPr lang="it-IT" sz="1400" b="1" dirty="0" err="1">
                <a:solidFill>
                  <a:srgbClr val="002060"/>
                </a:solidFill>
              </a:rPr>
              <a:t>Bad</a:t>
            </a:r>
            <a:r>
              <a:rPr lang="it-IT" sz="1400" b="1" dirty="0">
                <a:solidFill>
                  <a:srgbClr val="002060"/>
                </a:solidFill>
              </a:rPr>
              <a:t> </a:t>
            </a:r>
            <a:r>
              <a:rPr lang="it-IT" sz="1400" b="1" dirty="0" err="1">
                <a:solidFill>
                  <a:srgbClr val="002060"/>
                </a:solidFill>
              </a:rPr>
              <a:t>lands</a:t>
            </a:r>
            <a:r>
              <a:rPr lang="it-IT" sz="1400" b="1" dirty="0">
                <a:solidFill>
                  <a:srgbClr val="002060"/>
                </a:solidFill>
              </a:rPr>
              <a:t>» in English. </a:t>
            </a:r>
            <a:r>
              <a:rPr lang="it-IT" sz="1400" b="1" dirty="0" err="1">
                <a:solidFill>
                  <a:srgbClr val="002060"/>
                </a:solidFill>
              </a:rPr>
              <a:t>Their</a:t>
            </a:r>
            <a:r>
              <a:rPr lang="it-IT" sz="1400" b="1" dirty="0">
                <a:solidFill>
                  <a:srgbClr val="002060"/>
                </a:solidFill>
              </a:rPr>
              <a:t> </a:t>
            </a:r>
            <a:r>
              <a:rPr lang="it-IT" sz="1400" b="1" dirty="0" err="1">
                <a:solidFill>
                  <a:srgbClr val="002060"/>
                </a:solidFill>
              </a:rPr>
              <a:t>features</a:t>
            </a:r>
            <a:r>
              <a:rPr lang="it-IT" sz="1400" b="1" dirty="0">
                <a:solidFill>
                  <a:srgbClr val="002060"/>
                </a:solidFill>
              </a:rPr>
              <a:t> of </a:t>
            </a:r>
            <a:r>
              <a:rPr lang="it-IT" sz="1400" b="1" dirty="0" err="1">
                <a:solidFill>
                  <a:srgbClr val="002060"/>
                </a:solidFill>
              </a:rPr>
              <a:t>biodiversity</a:t>
            </a:r>
            <a:r>
              <a:rPr lang="it-IT" sz="1400" b="1" dirty="0">
                <a:solidFill>
                  <a:srgbClr val="002060"/>
                </a:solidFill>
              </a:rPr>
              <a:t> and </a:t>
            </a:r>
            <a:r>
              <a:rPr lang="it-IT" sz="1400" b="1" dirty="0" err="1">
                <a:solidFill>
                  <a:srgbClr val="002060"/>
                </a:solidFill>
              </a:rPr>
              <a:t>geological</a:t>
            </a:r>
            <a:r>
              <a:rPr lang="it-IT" sz="1400" b="1" dirty="0">
                <a:solidFill>
                  <a:srgbClr val="002060"/>
                </a:solidFill>
              </a:rPr>
              <a:t> </a:t>
            </a:r>
            <a:r>
              <a:rPr lang="it-IT" sz="1400" b="1" dirty="0" err="1">
                <a:solidFill>
                  <a:srgbClr val="002060"/>
                </a:solidFill>
              </a:rPr>
              <a:t>diversity</a:t>
            </a:r>
            <a:r>
              <a:rPr lang="it-IT" sz="1400" b="1" dirty="0">
                <a:solidFill>
                  <a:srgbClr val="002060"/>
                </a:solidFill>
              </a:rPr>
              <a:t> </a:t>
            </a:r>
            <a:r>
              <a:rPr lang="it-IT" sz="1400" b="1" dirty="0" err="1">
                <a:solidFill>
                  <a:srgbClr val="002060"/>
                </a:solidFill>
              </a:rPr>
              <a:t>give</a:t>
            </a:r>
            <a:r>
              <a:rPr lang="it-IT" sz="1400" b="1" dirty="0">
                <a:solidFill>
                  <a:srgbClr val="002060"/>
                </a:solidFill>
              </a:rPr>
              <a:t> a </a:t>
            </a:r>
            <a:r>
              <a:rPr lang="it-IT" sz="1400" b="1" dirty="0" err="1">
                <a:solidFill>
                  <a:srgbClr val="002060"/>
                </a:solidFill>
              </a:rPr>
              <a:t>unique</a:t>
            </a:r>
            <a:r>
              <a:rPr lang="it-IT" sz="1400" b="1" dirty="0">
                <a:solidFill>
                  <a:srgbClr val="002060"/>
                </a:solidFill>
              </a:rPr>
              <a:t> </a:t>
            </a:r>
            <a:r>
              <a:rPr lang="it-IT" sz="1400" b="1" dirty="0" err="1">
                <a:solidFill>
                  <a:srgbClr val="002060"/>
                </a:solidFill>
              </a:rPr>
              <a:t>view</a:t>
            </a:r>
            <a:r>
              <a:rPr lang="it-IT" sz="1400" b="1" dirty="0">
                <a:solidFill>
                  <a:srgbClr val="002060"/>
                </a:solidFill>
              </a:rPr>
              <a:t> to the </a:t>
            </a:r>
            <a:r>
              <a:rPr lang="it-IT" sz="1400" b="1" dirty="0" err="1">
                <a:solidFill>
                  <a:srgbClr val="002060"/>
                </a:solidFill>
              </a:rPr>
              <a:t>agricultural</a:t>
            </a:r>
            <a:r>
              <a:rPr lang="it-IT" sz="1400" b="1" dirty="0">
                <a:solidFill>
                  <a:srgbClr val="002060"/>
                </a:solidFill>
              </a:rPr>
              <a:t> </a:t>
            </a:r>
            <a:r>
              <a:rPr lang="it-IT" sz="1400" b="1" dirty="0" err="1">
                <a:solidFill>
                  <a:srgbClr val="002060"/>
                </a:solidFill>
              </a:rPr>
              <a:t>landscape</a:t>
            </a:r>
            <a:r>
              <a:rPr lang="it-IT" sz="1400" b="1" dirty="0">
                <a:solidFill>
                  <a:srgbClr val="002060"/>
                </a:solidFill>
              </a:rPr>
              <a:t>. The impressive </a:t>
            </a:r>
            <a:r>
              <a:rPr lang="it-IT" sz="1400" b="1" dirty="0" err="1">
                <a:solidFill>
                  <a:srgbClr val="002060"/>
                </a:solidFill>
              </a:rPr>
              <a:t>natural</a:t>
            </a:r>
            <a:r>
              <a:rPr lang="it-IT" sz="1400" b="1" dirty="0">
                <a:solidFill>
                  <a:srgbClr val="002060"/>
                </a:solidFill>
              </a:rPr>
              <a:t> </a:t>
            </a:r>
            <a:r>
              <a:rPr lang="it-IT" sz="1400" b="1" dirty="0" err="1">
                <a:solidFill>
                  <a:srgbClr val="002060"/>
                </a:solidFill>
              </a:rPr>
              <a:t>forms</a:t>
            </a:r>
            <a:r>
              <a:rPr lang="it-IT" sz="1400" b="1" dirty="0">
                <a:solidFill>
                  <a:srgbClr val="002060"/>
                </a:solidFill>
              </a:rPr>
              <a:t> are </a:t>
            </a:r>
            <a:r>
              <a:rPr lang="it-IT" sz="1400" b="1" dirty="0" err="1">
                <a:solidFill>
                  <a:srgbClr val="002060"/>
                </a:solidFill>
              </a:rPr>
              <a:t>also</a:t>
            </a:r>
            <a:r>
              <a:rPr lang="it-IT" sz="1400" b="1" dirty="0">
                <a:solidFill>
                  <a:srgbClr val="002060"/>
                </a:solidFill>
              </a:rPr>
              <a:t> </a:t>
            </a:r>
            <a:r>
              <a:rPr lang="it-IT" sz="1400" b="1" dirty="0" err="1">
                <a:solidFill>
                  <a:srgbClr val="002060"/>
                </a:solidFill>
              </a:rPr>
              <a:t>known</a:t>
            </a:r>
            <a:r>
              <a:rPr lang="it-IT" sz="1400" b="1" dirty="0">
                <a:solidFill>
                  <a:srgbClr val="002060"/>
                </a:solidFill>
              </a:rPr>
              <a:t> </a:t>
            </a:r>
            <a:r>
              <a:rPr lang="it-IT" sz="1400" b="1" dirty="0" err="1">
                <a:solidFill>
                  <a:srgbClr val="002060"/>
                </a:solidFill>
              </a:rPr>
              <a:t>as</a:t>
            </a:r>
            <a:r>
              <a:rPr lang="it-IT" sz="1400" b="1" dirty="0">
                <a:solidFill>
                  <a:srgbClr val="002060"/>
                </a:solidFill>
              </a:rPr>
              <a:t> «Dante </a:t>
            </a:r>
            <a:r>
              <a:rPr lang="it-IT" sz="1400" b="1" dirty="0" err="1">
                <a:solidFill>
                  <a:srgbClr val="002060"/>
                </a:solidFill>
              </a:rPr>
              <a:t>Alighieri’s</a:t>
            </a:r>
            <a:r>
              <a:rPr lang="it-IT" sz="1400" b="1" dirty="0">
                <a:solidFill>
                  <a:srgbClr val="002060"/>
                </a:solidFill>
              </a:rPr>
              <a:t> Bolge» or «The </a:t>
            </a:r>
            <a:r>
              <a:rPr lang="it-IT" sz="1400" b="1" dirty="0" err="1">
                <a:solidFill>
                  <a:srgbClr val="002060"/>
                </a:solidFill>
              </a:rPr>
              <a:t>Devil’s</a:t>
            </a:r>
            <a:r>
              <a:rPr lang="it-IT" sz="1400" b="1" dirty="0">
                <a:solidFill>
                  <a:srgbClr val="002060"/>
                </a:solidFill>
              </a:rPr>
              <a:t> </a:t>
            </a:r>
            <a:r>
              <a:rPr lang="it-IT" sz="1400" b="1" dirty="0" err="1">
                <a:solidFill>
                  <a:srgbClr val="002060"/>
                </a:solidFill>
              </a:rPr>
              <a:t>Fngernails</a:t>
            </a:r>
            <a:r>
              <a:rPr lang="it-IT" sz="1400" b="1" dirty="0">
                <a:solidFill>
                  <a:srgbClr val="002060"/>
                </a:solidFill>
              </a:rPr>
              <a:t>».</a:t>
            </a:r>
          </a:p>
        </p:txBody>
      </p:sp>
      <p:sp>
        <p:nvSpPr>
          <p:cNvPr id="8" name="Fumetto: rettangolo con angoli arrotondati 8">
            <a:extLst>
              <a:ext uri="{FF2B5EF4-FFF2-40B4-BE49-F238E27FC236}">
                <a16:creationId xmlns:a16="http://schemas.microsoft.com/office/drawing/2014/main" id="{E4833146-9AAE-453F-8536-CA5E2993DD80}"/>
              </a:ext>
            </a:extLst>
          </p:cNvPr>
          <p:cNvSpPr/>
          <p:nvPr/>
        </p:nvSpPr>
        <p:spPr>
          <a:xfrm>
            <a:off x="6111276" y="3113004"/>
            <a:ext cx="3210234" cy="1254590"/>
          </a:xfrm>
          <a:prstGeom prst="wedgeRoundRectCallout">
            <a:avLst>
              <a:gd name="adj1" fmla="val 1754"/>
              <a:gd name="adj2" fmla="val -95824"/>
              <a:gd name="adj3" fmla="val 16667"/>
            </a:avLst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rgbClr val="AEFEED"/>
              </a:gs>
              <a:gs pos="100000">
                <a:srgbClr val="F71153"/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sz="1400" b="1" dirty="0">
                <a:solidFill>
                  <a:srgbClr val="002060"/>
                </a:solidFill>
              </a:rPr>
              <a:t>The «Riserva Naturale Regionale Calanchi di Atri» </a:t>
            </a:r>
            <a:r>
              <a:rPr lang="it-IT" sz="1400" b="1" dirty="0" err="1">
                <a:solidFill>
                  <a:srgbClr val="002060"/>
                </a:solidFill>
              </a:rPr>
              <a:t>became</a:t>
            </a:r>
            <a:r>
              <a:rPr lang="it-IT" sz="1400" b="1" dirty="0">
                <a:solidFill>
                  <a:srgbClr val="002060"/>
                </a:solidFill>
              </a:rPr>
              <a:t> a WWF site in 1999, </a:t>
            </a:r>
            <a:r>
              <a:rPr lang="it-IT" sz="1400" b="1" dirty="0" err="1">
                <a:solidFill>
                  <a:srgbClr val="002060"/>
                </a:solidFill>
              </a:rPr>
              <a:t>its</a:t>
            </a:r>
            <a:r>
              <a:rPr lang="it-IT" sz="1400" b="1" dirty="0">
                <a:solidFill>
                  <a:srgbClr val="002060"/>
                </a:solidFill>
              </a:rPr>
              <a:t> </a:t>
            </a:r>
            <a:r>
              <a:rPr lang="it-IT" sz="1400" b="1" dirty="0" err="1">
                <a:solidFill>
                  <a:srgbClr val="002060"/>
                </a:solidFill>
              </a:rPr>
              <a:t>purpouse</a:t>
            </a:r>
            <a:r>
              <a:rPr lang="it-IT" sz="1400" b="1" dirty="0">
                <a:solidFill>
                  <a:srgbClr val="002060"/>
                </a:solidFill>
              </a:rPr>
              <a:t> </a:t>
            </a:r>
            <a:r>
              <a:rPr lang="it-IT" sz="1400" b="1" dirty="0" err="1">
                <a:solidFill>
                  <a:srgbClr val="002060"/>
                </a:solidFill>
              </a:rPr>
              <a:t>is</a:t>
            </a:r>
            <a:r>
              <a:rPr lang="it-IT" sz="1400" b="1" dirty="0">
                <a:solidFill>
                  <a:srgbClr val="002060"/>
                </a:solidFill>
              </a:rPr>
              <a:t> to </a:t>
            </a:r>
            <a:r>
              <a:rPr lang="it-IT" sz="1400" b="1" dirty="0" err="1">
                <a:solidFill>
                  <a:srgbClr val="002060"/>
                </a:solidFill>
              </a:rPr>
              <a:t>protect</a:t>
            </a:r>
            <a:r>
              <a:rPr lang="it-IT" sz="1400" b="1" dirty="0">
                <a:solidFill>
                  <a:srgbClr val="002060"/>
                </a:solidFill>
              </a:rPr>
              <a:t> </a:t>
            </a:r>
            <a:r>
              <a:rPr lang="it-IT" sz="1400" b="1" dirty="0" err="1">
                <a:solidFill>
                  <a:srgbClr val="002060"/>
                </a:solidFill>
              </a:rPr>
              <a:t>about</a:t>
            </a:r>
            <a:r>
              <a:rPr lang="it-IT" sz="1400" b="1" dirty="0">
                <a:solidFill>
                  <a:srgbClr val="002060"/>
                </a:solidFill>
              </a:rPr>
              <a:t> 600 </a:t>
            </a:r>
            <a:r>
              <a:rPr lang="it-IT" sz="1400" b="1" dirty="0" err="1">
                <a:solidFill>
                  <a:srgbClr val="002060"/>
                </a:solidFill>
              </a:rPr>
              <a:t>acres</a:t>
            </a:r>
            <a:r>
              <a:rPr lang="it-IT" sz="1400" b="1" dirty="0">
                <a:solidFill>
                  <a:srgbClr val="002060"/>
                </a:solidFill>
              </a:rPr>
              <a:t> of nature, flora  and fauna</a:t>
            </a:r>
            <a:r>
              <a:rPr lang="it-IT" sz="1200" b="1" dirty="0">
                <a:solidFill>
                  <a:srgbClr val="002060"/>
                </a:solidFill>
              </a:rPr>
              <a:t>.</a:t>
            </a:r>
            <a:endParaRPr lang="it-IT" sz="1200" b="1" i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Fumetto: rettangolo con angoli arrotondati 8">
            <a:extLst>
              <a:ext uri="{FF2B5EF4-FFF2-40B4-BE49-F238E27FC236}">
                <a16:creationId xmlns:a16="http://schemas.microsoft.com/office/drawing/2014/main" id="{E4833146-9AAE-453F-8536-CA5E2993DD80}"/>
              </a:ext>
            </a:extLst>
          </p:cNvPr>
          <p:cNvSpPr/>
          <p:nvPr/>
        </p:nvSpPr>
        <p:spPr>
          <a:xfrm>
            <a:off x="7901796" y="4473100"/>
            <a:ext cx="3942272" cy="1884568"/>
          </a:xfrm>
          <a:prstGeom prst="wedgeRoundRectCallout">
            <a:avLst>
              <a:gd name="adj1" fmla="val 24308"/>
              <a:gd name="adj2" fmla="val -83377"/>
              <a:gd name="adj3" fmla="val 16667"/>
            </a:avLst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rgbClr val="AEFEED"/>
              </a:gs>
              <a:gs pos="100000">
                <a:srgbClr val="F71153"/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sz="1400" b="1" dirty="0">
                <a:solidFill>
                  <a:srgbClr val="002060"/>
                </a:solidFill>
              </a:rPr>
              <a:t>SAINT PETER’S STONE (SANDE PÀULE):</a:t>
            </a:r>
          </a:p>
          <a:p>
            <a:pPr algn="just"/>
            <a:r>
              <a:rPr lang="it-IT" sz="1400" b="1" dirty="0">
                <a:solidFill>
                  <a:srgbClr val="002060"/>
                </a:solidFill>
              </a:rPr>
              <a:t> At the Oasi dei Calanchi </a:t>
            </a:r>
            <a:r>
              <a:rPr lang="it-IT" sz="1400" b="1" dirty="0" err="1">
                <a:solidFill>
                  <a:srgbClr val="002060"/>
                </a:solidFill>
              </a:rPr>
              <a:t>you</a:t>
            </a:r>
            <a:r>
              <a:rPr lang="it-IT" sz="1400" b="1" dirty="0">
                <a:solidFill>
                  <a:srgbClr val="002060"/>
                </a:solidFill>
              </a:rPr>
              <a:t> can </a:t>
            </a:r>
            <a:r>
              <a:rPr lang="it-IT" sz="1400" b="1" dirty="0" err="1">
                <a:solidFill>
                  <a:srgbClr val="002060"/>
                </a:solidFill>
              </a:rPr>
              <a:t>see</a:t>
            </a:r>
            <a:r>
              <a:rPr lang="it-IT" sz="1400" b="1" dirty="0">
                <a:solidFill>
                  <a:srgbClr val="002060"/>
                </a:solidFill>
              </a:rPr>
              <a:t> </a:t>
            </a:r>
            <a:r>
              <a:rPr lang="it-IT" sz="1400" b="1" dirty="0" err="1">
                <a:solidFill>
                  <a:srgbClr val="002060"/>
                </a:solidFill>
              </a:rPr>
              <a:t>this</a:t>
            </a:r>
            <a:r>
              <a:rPr lang="it-IT" sz="1400" b="1" dirty="0">
                <a:solidFill>
                  <a:srgbClr val="002060"/>
                </a:solidFill>
              </a:rPr>
              <a:t> </a:t>
            </a:r>
            <a:r>
              <a:rPr lang="it-IT" sz="1400" b="1" dirty="0" err="1">
                <a:solidFill>
                  <a:srgbClr val="002060"/>
                </a:solidFill>
              </a:rPr>
              <a:t>stone</a:t>
            </a:r>
            <a:r>
              <a:rPr lang="it-IT" sz="1400" b="1" dirty="0">
                <a:solidFill>
                  <a:srgbClr val="002060"/>
                </a:solidFill>
              </a:rPr>
              <a:t> </a:t>
            </a:r>
            <a:r>
              <a:rPr lang="it-IT" sz="1400" b="1" dirty="0" err="1">
                <a:solidFill>
                  <a:srgbClr val="002060"/>
                </a:solidFill>
              </a:rPr>
              <a:t>which</a:t>
            </a:r>
            <a:r>
              <a:rPr lang="it-IT" sz="1400" b="1" dirty="0">
                <a:solidFill>
                  <a:srgbClr val="002060"/>
                </a:solidFill>
              </a:rPr>
              <a:t> </a:t>
            </a:r>
            <a:r>
              <a:rPr lang="it-IT" sz="1400" b="1" dirty="0" err="1">
                <a:solidFill>
                  <a:srgbClr val="002060"/>
                </a:solidFill>
              </a:rPr>
              <a:t>is</a:t>
            </a:r>
            <a:r>
              <a:rPr lang="it-IT" sz="1400" b="1" dirty="0">
                <a:solidFill>
                  <a:srgbClr val="002060"/>
                </a:solidFill>
              </a:rPr>
              <a:t> </a:t>
            </a:r>
            <a:r>
              <a:rPr lang="it-IT" sz="1400" b="1" dirty="0" err="1">
                <a:solidFill>
                  <a:srgbClr val="002060"/>
                </a:solidFill>
              </a:rPr>
              <a:t>linked</a:t>
            </a:r>
            <a:r>
              <a:rPr lang="it-IT" sz="1400" b="1" dirty="0">
                <a:solidFill>
                  <a:srgbClr val="002060"/>
                </a:solidFill>
              </a:rPr>
              <a:t> to </a:t>
            </a:r>
            <a:r>
              <a:rPr lang="it-IT" sz="1400" b="1" dirty="0" err="1">
                <a:solidFill>
                  <a:srgbClr val="002060"/>
                </a:solidFill>
              </a:rPr>
              <a:t>faith</a:t>
            </a:r>
            <a:r>
              <a:rPr lang="it-IT" sz="1400" b="1" dirty="0">
                <a:solidFill>
                  <a:srgbClr val="002060"/>
                </a:solidFill>
              </a:rPr>
              <a:t>, </a:t>
            </a:r>
            <a:r>
              <a:rPr lang="it-IT" sz="1400" b="1" dirty="0" err="1">
                <a:solidFill>
                  <a:srgbClr val="002060"/>
                </a:solidFill>
              </a:rPr>
              <a:t>legend</a:t>
            </a:r>
            <a:r>
              <a:rPr lang="it-IT" sz="1400" b="1" dirty="0">
                <a:solidFill>
                  <a:srgbClr val="002060"/>
                </a:solidFill>
              </a:rPr>
              <a:t> and </a:t>
            </a:r>
            <a:r>
              <a:rPr lang="it-IT" sz="1400" b="1" dirty="0" err="1">
                <a:solidFill>
                  <a:srgbClr val="002060"/>
                </a:solidFill>
              </a:rPr>
              <a:t>history</a:t>
            </a:r>
            <a:r>
              <a:rPr lang="it-IT" sz="1400" b="1" dirty="0">
                <a:solidFill>
                  <a:srgbClr val="002060"/>
                </a:solidFill>
              </a:rPr>
              <a:t>. </a:t>
            </a:r>
            <a:r>
              <a:rPr lang="it-IT" sz="1400" b="1" dirty="0" err="1">
                <a:solidFill>
                  <a:srgbClr val="002060"/>
                </a:solidFill>
              </a:rPr>
              <a:t>It</a:t>
            </a:r>
            <a:r>
              <a:rPr lang="it-IT" sz="1400" b="1" dirty="0">
                <a:solidFill>
                  <a:srgbClr val="002060"/>
                </a:solidFill>
              </a:rPr>
              <a:t> </a:t>
            </a:r>
            <a:r>
              <a:rPr lang="it-IT" sz="1400" b="1" dirty="0" err="1">
                <a:solidFill>
                  <a:srgbClr val="002060"/>
                </a:solidFill>
              </a:rPr>
              <a:t>is</a:t>
            </a:r>
            <a:r>
              <a:rPr lang="it-IT" sz="1400" b="1" dirty="0">
                <a:solidFill>
                  <a:srgbClr val="002060"/>
                </a:solidFill>
              </a:rPr>
              <a:t> a </a:t>
            </a:r>
            <a:r>
              <a:rPr lang="it-IT" sz="1400" b="1" dirty="0" err="1">
                <a:solidFill>
                  <a:srgbClr val="002060"/>
                </a:solidFill>
              </a:rPr>
              <a:t>monolith</a:t>
            </a:r>
            <a:r>
              <a:rPr lang="it-IT" sz="1400" b="1" dirty="0">
                <a:solidFill>
                  <a:srgbClr val="002060"/>
                </a:solidFill>
              </a:rPr>
              <a:t> 1 </a:t>
            </a:r>
            <a:r>
              <a:rPr lang="it-IT" sz="1400" b="1" dirty="0" err="1">
                <a:solidFill>
                  <a:srgbClr val="002060"/>
                </a:solidFill>
              </a:rPr>
              <a:t>meter</a:t>
            </a:r>
            <a:r>
              <a:rPr lang="it-IT" sz="1400" b="1" dirty="0">
                <a:solidFill>
                  <a:srgbClr val="002060"/>
                </a:solidFill>
              </a:rPr>
              <a:t> high, </a:t>
            </a:r>
            <a:r>
              <a:rPr lang="it-IT" sz="1400" b="1" dirty="0" err="1">
                <a:solidFill>
                  <a:srgbClr val="002060"/>
                </a:solidFill>
              </a:rPr>
              <a:t>it</a:t>
            </a:r>
            <a:r>
              <a:rPr lang="it-IT" sz="1400" b="1" dirty="0">
                <a:solidFill>
                  <a:srgbClr val="002060"/>
                </a:solidFill>
              </a:rPr>
              <a:t> </a:t>
            </a:r>
            <a:r>
              <a:rPr lang="it-IT" sz="1400" b="1" dirty="0" err="1">
                <a:solidFill>
                  <a:srgbClr val="002060"/>
                </a:solidFill>
              </a:rPr>
              <a:t>is</a:t>
            </a:r>
            <a:r>
              <a:rPr lang="it-IT" sz="1400" b="1" dirty="0">
                <a:solidFill>
                  <a:srgbClr val="002060"/>
                </a:solidFill>
              </a:rPr>
              <a:t> the </a:t>
            </a:r>
            <a:r>
              <a:rPr lang="it-IT" sz="1400" b="1" dirty="0" err="1">
                <a:solidFill>
                  <a:srgbClr val="002060"/>
                </a:solidFill>
              </a:rPr>
              <a:t>rest</a:t>
            </a:r>
            <a:r>
              <a:rPr lang="it-IT" sz="1400" b="1" dirty="0">
                <a:solidFill>
                  <a:srgbClr val="002060"/>
                </a:solidFill>
              </a:rPr>
              <a:t> of a </a:t>
            </a:r>
            <a:r>
              <a:rPr lang="it-IT" sz="1400" b="1" dirty="0" err="1">
                <a:solidFill>
                  <a:srgbClr val="002060"/>
                </a:solidFill>
              </a:rPr>
              <a:t>pre-christian</a:t>
            </a:r>
            <a:r>
              <a:rPr lang="it-IT" sz="1400" b="1" dirty="0">
                <a:solidFill>
                  <a:srgbClr val="002060"/>
                </a:solidFill>
              </a:rPr>
              <a:t> altar </a:t>
            </a:r>
            <a:r>
              <a:rPr lang="it-IT" sz="1400" b="1" dirty="0" err="1">
                <a:solidFill>
                  <a:srgbClr val="002060"/>
                </a:solidFill>
              </a:rPr>
              <a:t>where</a:t>
            </a:r>
            <a:r>
              <a:rPr lang="it-IT" sz="1400" b="1" dirty="0">
                <a:solidFill>
                  <a:srgbClr val="002060"/>
                </a:solidFill>
              </a:rPr>
              <a:t> travellers and </a:t>
            </a:r>
            <a:r>
              <a:rPr lang="it-IT" sz="1400" b="1" dirty="0" err="1">
                <a:solidFill>
                  <a:srgbClr val="002060"/>
                </a:solidFill>
              </a:rPr>
              <a:t>merchants</a:t>
            </a:r>
            <a:r>
              <a:rPr lang="it-IT" sz="1400" b="1" dirty="0">
                <a:solidFill>
                  <a:srgbClr val="002060"/>
                </a:solidFill>
              </a:rPr>
              <a:t> </a:t>
            </a:r>
            <a:r>
              <a:rPr lang="it-IT" sz="1400" b="1" dirty="0" err="1">
                <a:solidFill>
                  <a:srgbClr val="002060"/>
                </a:solidFill>
              </a:rPr>
              <a:t>used</a:t>
            </a:r>
            <a:r>
              <a:rPr lang="it-IT" sz="1400" b="1" dirty="0">
                <a:solidFill>
                  <a:srgbClr val="002060"/>
                </a:solidFill>
              </a:rPr>
              <a:t> to </a:t>
            </a:r>
            <a:r>
              <a:rPr lang="it-IT" sz="1400" b="1" dirty="0" err="1">
                <a:solidFill>
                  <a:srgbClr val="002060"/>
                </a:solidFill>
              </a:rPr>
              <a:t>have</a:t>
            </a:r>
            <a:r>
              <a:rPr lang="it-IT" sz="1400" b="1" dirty="0">
                <a:solidFill>
                  <a:srgbClr val="002060"/>
                </a:solidFill>
              </a:rPr>
              <a:t> a </a:t>
            </a:r>
            <a:r>
              <a:rPr lang="it-IT" sz="1400" b="1" dirty="0" err="1">
                <a:solidFill>
                  <a:srgbClr val="002060"/>
                </a:solidFill>
              </a:rPr>
              <a:t>rest</a:t>
            </a:r>
            <a:r>
              <a:rPr lang="it-IT" sz="1400" b="1" dirty="0">
                <a:solidFill>
                  <a:srgbClr val="002060"/>
                </a:solidFill>
              </a:rPr>
              <a:t> and to </a:t>
            </a:r>
            <a:r>
              <a:rPr lang="it-IT" sz="1400" b="1" dirty="0" err="1">
                <a:solidFill>
                  <a:srgbClr val="002060"/>
                </a:solidFill>
              </a:rPr>
              <a:t>pray</a:t>
            </a:r>
            <a:r>
              <a:rPr lang="it-IT" sz="1400" b="1" dirty="0">
                <a:solidFill>
                  <a:srgbClr val="002060"/>
                </a:solidFill>
              </a:rPr>
              <a:t> </a:t>
            </a:r>
            <a:r>
              <a:rPr lang="it-IT" sz="1400" b="1" dirty="0" err="1">
                <a:solidFill>
                  <a:srgbClr val="002060"/>
                </a:solidFill>
              </a:rPr>
              <a:t>theirs</a:t>
            </a:r>
            <a:r>
              <a:rPr lang="it-IT" sz="1400" b="1" dirty="0">
                <a:solidFill>
                  <a:srgbClr val="002060"/>
                </a:solidFill>
              </a:rPr>
              <a:t> </a:t>
            </a:r>
            <a:r>
              <a:rPr lang="it-IT" sz="1400" b="1" dirty="0" err="1">
                <a:solidFill>
                  <a:srgbClr val="002060"/>
                </a:solidFill>
              </a:rPr>
              <a:t>gods</a:t>
            </a:r>
            <a:r>
              <a:rPr lang="it-IT" sz="1400" b="1" dirty="0">
                <a:solidFill>
                  <a:srgbClr val="002060"/>
                </a:solidFill>
              </a:rPr>
              <a:t>.</a:t>
            </a:r>
            <a:endParaRPr lang="it-IT" sz="1400" b="1" i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FCA09051-818B-4450-BC1B-4773165128B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1064" y="91834"/>
            <a:ext cx="902784" cy="953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560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7491"/>
            <a:ext cx="3528646" cy="2348154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679" y="0"/>
            <a:ext cx="5962650" cy="1495425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0641">
            <a:off x="9728500" y="3723865"/>
            <a:ext cx="2219509" cy="2959345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499" y="3905390"/>
            <a:ext cx="3867883" cy="2600257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609" y="3107088"/>
            <a:ext cx="3545055" cy="2895128"/>
          </a:xfrm>
          <a:prstGeom prst="rect">
            <a:avLst/>
          </a:prstGeom>
        </p:spPr>
      </p:pic>
      <p:sp>
        <p:nvSpPr>
          <p:cNvPr id="7" name="Fumetto: rettangolo con angoli arrotondati 8">
            <a:extLst>
              <a:ext uri="{FF2B5EF4-FFF2-40B4-BE49-F238E27FC236}">
                <a16:creationId xmlns:a16="http://schemas.microsoft.com/office/drawing/2014/main" id="{E4833146-9AAE-453F-8536-CA5E2993DD80}"/>
              </a:ext>
            </a:extLst>
          </p:cNvPr>
          <p:cNvSpPr/>
          <p:nvPr/>
        </p:nvSpPr>
        <p:spPr>
          <a:xfrm>
            <a:off x="82061" y="3620641"/>
            <a:ext cx="2215662" cy="3025118"/>
          </a:xfrm>
          <a:prstGeom prst="wedgeRoundRectCallout">
            <a:avLst>
              <a:gd name="adj1" fmla="val 43260"/>
              <a:gd name="adj2" fmla="val -73716"/>
              <a:gd name="adj3" fmla="val 16667"/>
            </a:avLst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rgbClr val="AEFEED"/>
              </a:gs>
              <a:gs pos="100000">
                <a:srgbClr val="F71153"/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sz="1400" b="1" dirty="0">
                <a:solidFill>
                  <a:srgbClr val="002060"/>
                </a:solidFill>
              </a:rPr>
              <a:t>The </a:t>
            </a:r>
            <a:r>
              <a:rPr lang="it-IT" sz="1400" b="1" dirty="0" err="1">
                <a:solidFill>
                  <a:srgbClr val="002060"/>
                </a:solidFill>
              </a:rPr>
              <a:t>charming</a:t>
            </a:r>
            <a:r>
              <a:rPr lang="it-IT" sz="1400" b="1" dirty="0">
                <a:solidFill>
                  <a:srgbClr val="002060"/>
                </a:solidFill>
              </a:rPr>
              <a:t> </a:t>
            </a:r>
            <a:r>
              <a:rPr lang="it-IT" sz="1400" b="1" dirty="0" err="1">
                <a:solidFill>
                  <a:srgbClr val="002060"/>
                </a:solidFill>
              </a:rPr>
              <a:t>village</a:t>
            </a:r>
            <a:r>
              <a:rPr lang="it-IT" sz="1400" b="1" dirty="0">
                <a:solidFill>
                  <a:srgbClr val="002060"/>
                </a:solidFill>
              </a:rPr>
              <a:t> of Casoli </a:t>
            </a:r>
            <a:r>
              <a:rPr lang="it-IT" sz="1400" b="1" dirty="0" err="1">
                <a:solidFill>
                  <a:srgbClr val="002060"/>
                </a:solidFill>
              </a:rPr>
              <a:t>dates</a:t>
            </a:r>
            <a:r>
              <a:rPr lang="it-IT" sz="1400" b="1" dirty="0">
                <a:solidFill>
                  <a:srgbClr val="002060"/>
                </a:solidFill>
              </a:rPr>
              <a:t> back to the Roman </a:t>
            </a:r>
            <a:r>
              <a:rPr lang="it-IT" sz="1400" b="1" dirty="0" err="1">
                <a:solidFill>
                  <a:srgbClr val="002060"/>
                </a:solidFill>
              </a:rPr>
              <a:t>period</a:t>
            </a:r>
            <a:r>
              <a:rPr lang="it-IT" sz="1400" b="1" dirty="0">
                <a:solidFill>
                  <a:srgbClr val="002060"/>
                </a:solidFill>
              </a:rPr>
              <a:t>. From 1996 to 2001 the  </a:t>
            </a:r>
            <a:r>
              <a:rPr lang="it-IT" sz="1400" b="1" dirty="0" err="1">
                <a:solidFill>
                  <a:srgbClr val="002060"/>
                </a:solidFill>
              </a:rPr>
              <a:t>village</a:t>
            </a:r>
            <a:r>
              <a:rPr lang="it-IT" sz="1400" b="1" dirty="0">
                <a:solidFill>
                  <a:srgbClr val="002060"/>
                </a:solidFill>
              </a:rPr>
              <a:t> </a:t>
            </a:r>
            <a:r>
              <a:rPr lang="it-IT" sz="1400" b="1" dirty="0" err="1">
                <a:solidFill>
                  <a:srgbClr val="002060"/>
                </a:solidFill>
              </a:rPr>
              <a:t>has</a:t>
            </a:r>
            <a:r>
              <a:rPr lang="it-IT" sz="1400" b="1" dirty="0">
                <a:solidFill>
                  <a:srgbClr val="002060"/>
                </a:solidFill>
              </a:rPr>
              <a:t> </a:t>
            </a:r>
            <a:r>
              <a:rPr lang="it-IT" sz="1400" b="1" dirty="0" err="1">
                <a:solidFill>
                  <a:srgbClr val="002060"/>
                </a:solidFill>
              </a:rPr>
              <a:t>hosted</a:t>
            </a:r>
            <a:r>
              <a:rPr lang="it-IT" sz="1400" b="1" dirty="0">
                <a:solidFill>
                  <a:srgbClr val="002060"/>
                </a:solidFill>
              </a:rPr>
              <a:t> an </a:t>
            </a:r>
            <a:r>
              <a:rPr lang="it-IT" sz="1400" b="1" dirty="0" err="1">
                <a:solidFill>
                  <a:srgbClr val="002060"/>
                </a:solidFill>
              </a:rPr>
              <a:t>exhibition</a:t>
            </a:r>
            <a:r>
              <a:rPr lang="it-IT" sz="1400" b="1" dirty="0">
                <a:solidFill>
                  <a:srgbClr val="002060"/>
                </a:solidFill>
              </a:rPr>
              <a:t> of </a:t>
            </a:r>
            <a:r>
              <a:rPr lang="it-IT" sz="1400" b="1" dirty="0" err="1">
                <a:solidFill>
                  <a:srgbClr val="002060"/>
                </a:solidFill>
              </a:rPr>
              <a:t>mural</a:t>
            </a:r>
            <a:r>
              <a:rPr lang="it-IT" sz="1400" b="1" dirty="0">
                <a:solidFill>
                  <a:srgbClr val="002060"/>
                </a:solidFill>
              </a:rPr>
              <a:t> </a:t>
            </a:r>
            <a:r>
              <a:rPr lang="it-IT" sz="1400" b="1" dirty="0" err="1">
                <a:solidFill>
                  <a:srgbClr val="002060"/>
                </a:solidFill>
              </a:rPr>
              <a:t>paintings</a:t>
            </a:r>
            <a:r>
              <a:rPr lang="it-IT" sz="1400" b="1" dirty="0">
                <a:solidFill>
                  <a:srgbClr val="002060"/>
                </a:solidFill>
              </a:rPr>
              <a:t> </a:t>
            </a:r>
            <a:r>
              <a:rPr lang="it-IT" sz="1400" b="1" dirty="0" err="1">
                <a:solidFill>
                  <a:srgbClr val="002060"/>
                </a:solidFill>
              </a:rPr>
              <a:t>called</a:t>
            </a:r>
            <a:r>
              <a:rPr lang="it-IT" sz="1400" b="1" dirty="0">
                <a:solidFill>
                  <a:srgbClr val="002060"/>
                </a:solidFill>
              </a:rPr>
              <a:t> “Casoli Pinta - museo sotto le stelle” (a </a:t>
            </a:r>
            <a:r>
              <a:rPr lang="it-IT" sz="1400" b="1" dirty="0" err="1">
                <a:solidFill>
                  <a:srgbClr val="002060"/>
                </a:solidFill>
              </a:rPr>
              <a:t>museum</a:t>
            </a:r>
            <a:r>
              <a:rPr lang="it-IT" sz="1400" b="1" dirty="0">
                <a:solidFill>
                  <a:srgbClr val="002060"/>
                </a:solidFill>
              </a:rPr>
              <a:t> under the </a:t>
            </a:r>
            <a:r>
              <a:rPr lang="it-IT" sz="1400" b="1" dirty="0" err="1">
                <a:solidFill>
                  <a:srgbClr val="002060"/>
                </a:solidFill>
              </a:rPr>
              <a:t>stars</a:t>
            </a:r>
            <a:r>
              <a:rPr lang="it-IT" sz="1400" b="1" dirty="0">
                <a:solidFill>
                  <a:srgbClr val="002060"/>
                </a:solidFill>
              </a:rPr>
              <a:t>). </a:t>
            </a:r>
            <a:r>
              <a:rPr lang="it-IT" sz="1400" b="1" dirty="0" err="1">
                <a:solidFill>
                  <a:srgbClr val="002060"/>
                </a:solidFill>
              </a:rPr>
              <a:t>This</a:t>
            </a:r>
            <a:r>
              <a:rPr lang="it-IT" sz="1400" b="1" dirty="0">
                <a:solidFill>
                  <a:srgbClr val="002060"/>
                </a:solidFill>
              </a:rPr>
              <a:t> </a:t>
            </a:r>
            <a:r>
              <a:rPr lang="it-IT" sz="1400" b="1" dirty="0" err="1">
                <a:solidFill>
                  <a:srgbClr val="002060"/>
                </a:solidFill>
              </a:rPr>
              <a:t>event</a:t>
            </a:r>
            <a:r>
              <a:rPr lang="it-IT" sz="1400" b="1" dirty="0">
                <a:solidFill>
                  <a:srgbClr val="002060"/>
                </a:solidFill>
              </a:rPr>
              <a:t> </a:t>
            </a:r>
            <a:r>
              <a:rPr lang="it-IT" sz="1400" b="1" dirty="0" err="1">
                <a:solidFill>
                  <a:srgbClr val="002060"/>
                </a:solidFill>
              </a:rPr>
              <a:t>has</a:t>
            </a:r>
            <a:r>
              <a:rPr lang="it-IT" sz="1400" b="1" dirty="0">
                <a:solidFill>
                  <a:srgbClr val="002060"/>
                </a:solidFill>
              </a:rPr>
              <a:t> </a:t>
            </a:r>
            <a:r>
              <a:rPr lang="it-IT" sz="1400" b="1" dirty="0" err="1">
                <a:solidFill>
                  <a:srgbClr val="002060"/>
                </a:solidFill>
              </a:rPr>
              <a:t>turned</a:t>
            </a:r>
            <a:r>
              <a:rPr lang="it-IT" sz="1400" b="1" dirty="0">
                <a:solidFill>
                  <a:srgbClr val="002060"/>
                </a:solidFill>
              </a:rPr>
              <a:t> Casoli </a:t>
            </a:r>
            <a:r>
              <a:rPr lang="it-IT" sz="1400" b="1" dirty="0" err="1">
                <a:solidFill>
                  <a:srgbClr val="002060"/>
                </a:solidFill>
              </a:rPr>
              <a:t>into</a:t>
            </a:r>
            <a:r>
              <a:rPr lang="it-IT" sz="1400" b="1" dirty="0">
                <a:solidFill>
                  <a:srgbClr val="002060"/>
                </a:solidFill>
              </a:rPr>
              <a:t> an </a:t>
            </a:r>
            <a:r>
              <a:rPr lang="it-IT" sz="1400" b="1" dirty="0" err="1">
                <a:solidFill>
                  <a:srgbClr val="002060"/>
                </a:solidFill>
              </a:rPr>
              <a:t>artistic</a:t>
            </a:r>
            <a:r>
              <a:rPr lang="it-IT" sz="1400" b="1" dirty="0">
                <a:solidFill>
                  <a:srgbClr val="002060"/>
                </a:solidFill>
              </a:rPr>
              <a:t> </a:t>
            </a:r>
            <a:r>
              <a:rPr lang="it-IT" sz="1400" b="1" dirty="0" err="1">
                <a:solidFill>
                  <a:srgbClr val="002060"/>
                </a:solidFill>
              </a:rPr>
              <a:t>village</a:t>
            </a:r>
            <a:r>
              <a:rPr lang="it-IT" sz="1400" b="1" dirty="0">
                <a:solidFill>
                  <a:srgbClr val="002060"/>
                </a:solidFill>
              </a:rPr>
              <a:t>. </a:t>
            </a:r>
            <a:endParaRPr lang="it-IT" sz="1400" b="1" i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Fumetto: rettangolo con angoli arrotondati 8">
            <a:extLst>
              <a:ext uri="{FF2B5EF4-FFF2-40B4-BE49-F238E27FC236}">
                <a16:creationId xmlns:a16="http://schemas.microsoft.com/office/drawing/2014/main" id="{E4833146-9AAE-453F-8536-CA5E2993DD80}"/>
              </a:ext>
            </a:extLst>
          </p:cNvPr>
          <p:cNvSpPr/>
          <p:nvPr/>
        </p:nvSpPr>
        <p:spPr>
          <a:xfrm>
            <a:off x="3700732" y="1609360"/>
            <a:ext cx="4624668" cy="1038950"/>
          </a:xfrm>
          <a:prstGeom prst="wedgeRoundRectCallout">
            <a:avLst>
              <a:gd name="adj1" fmla="val 53565"/>
              <a:gd name="adj2" fmla="val 86828"/>
              <a:gd name="adj3" fmla="val 16667"/>
            </a:avLst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rgbClr val="AEFEED"/>
              </a:gs>
              <a:gs pos="100000">
                <a:srgbClr val="F71153"/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sz="1400" b="1" dirty="0">
                <a:solidFill>
                  <a:srgbClr val="002060"/>
                </a:solidFill>
              </a:rPr>
              <a:t>«Casoli Pinta» </a:t>
            </a:r>
            <a:r>
              <a:rPr lang="it-IT" sz="1400" b="1" dirty="0" err="1">
                <a:solidFill>
                  <a:srgbClr val="002060"/>
                </a:solidFill>
              </a:rPr>
              <a:t>is</a:t>
            </a:r>
            <a:r>
              <a:rPr lang="it-IT" sz="1400" b="1" dirty="0">
                <a:solidFill>
                  <a:srgbClr val="002060"/>
                </a:solidFill>
              </a:rPr>
              <a:t> a </a:t>
            </a:r>
            <a:r>
              <a:rPr lang="it-IT" sz="1400" b="1" dirty="0" err="1">
                <a:solidFill>
                  <a:srgbClr val="002060"/>
                </a:solidFill>
              </a:rPr>
              <a:t>constantly</a:t>
            </a:r>
            <a:r>
              <a:rPr lang="it-IT" sz="1400" b="1" dirty="0">
                <a:solidFill>
                  <a:srgbClr val="002060"/>
                </a:solidFill>
              </a:rPr>
              <a:t> </a:t>
            </a:r>
            <a:r>
              <a:rPr lang="it-IT" sz="1400" b="1" dirty="0" err="1">
                <a:solidFill>
                  <a:srgbClr val="002060"/>
                </a:solidFill>
              </a:rPr>
              <a:t>evolving</a:t>
            </a:r>
            <a:r>
              <a:rPr lang="it-IT" sz="1400" b="1" dirty="0">
                <a:solidFill>
                  <a:srgbClr val="002060"/>
                </a:solidFill>
              </a:rPr>
              <a:t> painting workshop. A </a:t>
            </a:r>
            <a:r>
              <a:rPr lang="it-IT" sz="1400" b="1" dirty="0" err="1">
                <a:solidFill>
                  <a:srgbClr val="002060"/>
                </a:solidFill>
              </a:rPr>
              <a:t>place</a:t>
            </a:r>
            <a:r>
              <a:rPr lang="it-IT" sz="1400" b="1" dirty="0">
                <a:solidFill>
                  <a:srgbClr val="002060"/>
                </a:solidFill>
              </a:rPr>
              <a:t> </a:t>
            </a:r>
            <a:r>
              <a:rPr lang="it-IT" sz="1400" b="1" dirty="0" err="1">
                <a:solidFill>
                  <a:srgbClr val="002060"/>
                </a:solidFill>
              </a:rPr>
              <a:t>where</a:t>
            </a:r>
            <a:r>
              <a:rPr lang="it-IT" sz="1400" b="1" dirty="0">
                <a:solidFill>
                  <a:srgbClr val="002060"/>
                </a:solidFill>
              </a:rPr>
              <a:t> </a:t>
            </a:r>
            <a:r>
              <a:rPr lang="it-IT" sz="1400" b="1" dirty="0" err="1">
                <a:solidFill>
                  <a:srgbClr val="002060"/>
                </a:solidFill>
              </a:rPr>
              <a:t>students</a:t>
            </a:r>
            <a:r>
              <a:rPr lang="it-IT" sz="1400" b="1" dirty="0">
                <a:solidFill>
                  <a:srgbClr val="002060"/>
                </a:solidFill>
              </a:rPr>
              <a:t> can </a:t>
            </a:r>
            <a:r>
              <a:rPr lang="it-IT" sz="1400" b="1" dirty="0" err="1">
                <a:solidFill>
                  <a:srgbClr val="002060"/>
                </a:solidFill>
              </a:rPr>
              <a:t>meet</a:t>
            </a:r>
            <a:r>
              <a:rPr lang="it-IT" sz="1400" b="1" dirty="0">
                <a:solidFill>
                  <a:srgbClr val="002060"/>
                </a:solidFill>
              </a:rPr>
              <a:t> the </a:t>
            </a:r>
            <a:r>
              <a:rPr lang="it-IT" sz="1400" b="1" dirty="0" err="1">
                <a:solidFill>
                  <a:srgbClr val="002060"/>
                </a:solidFill>
              </a:rPr>
              <a:t>artists</a:t>
            </a:r>
            <a:r>
              <a:rPr lang="it-IT" sz="1400" b="1" dirty="0">
                <a:solidFill>
                  <a:srgbClr val="002060"/>
                </a:solidFill>
              </a:rPr>
              <a:t> and can </a:t>
            </a:r>
            <a:r>
              <a:rPr lang="it-IT" sz="1400" b="1" dirty="0" err="1">
                <a:solidFill>
                  <a:srgbClr val="002060"/>
                </a:solidFill>
              </a:rPr>
              <a:t>freely</a:t>
            </a:r>
            <a:r>
              <a:rPr lang="it-IT" sz="1400" b="1" dirty="0">
                <a:solidFill>
                  <a:srgbClr val="002060"/>
                </a:solidFill>
              </a:rPr>
              <a:t> </a:t>
            </a:r>
            <a:r>
              <a:rPr lang="it-IT" sz="1400" b="1" dirty="0" err="1">
                <a:solidFill>
                  <a:srgbClr val="002060"/>
                </a:solidFill>
              </a:rPr>
              <a:t>experience</a:t>
            </a:r>
            <a:r>
              <a:rPr lang="it-IT" sz="1400" b="1" dirty="0">
                <a:solidFill>
                  <a:srgbClr val="002060"/>
                </a:solidFill>
              </a:rPr>
              <a:t> </a:t>
            </a:r>
            <a:r>
              <a:rPr lang="it-IT" sz="1400" b="1" dirty="0" err="1">
                <a:solidFill>
                  <a:srgbClr val="002060"/>
                </a:solidFill>
              </a:rPr>
              <a:t>all</a:t>
            </a:r>
            <a:r>
              <a:rPr lang="it-IT" sz="1400" b="1" dirty="0">
                <a:solidFill>
                  <a:srgbClr val="002060"/>
                </a:solidFill>
              </a:rPr>
              <a:t> </a:t>
            </a:r>
            <a:r>
              <a:rPr lang="it-IT" sz="1400" b="1" dirty="0" err="1">
                <a:solidFill>
                  <a:srgbClr val="002060"/>
                </a:solidFill>
              </a:rPr>
              <a:t>kinds</a:t>
            </a:r>
            <a:r>
              <a:rPr lang="it-IT" sz="1400" b="1" dirty="0">
                <a:solidFill>
                  <a:srgbClr val="002060"/>
                </a:solidFill>
              </a:rPr>
              <a:t> of art. </a:t>
            </a:r>
            <a:endParaRPr lang="it-IT" sz="1400" b="1" i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0498" y="1078523"/>
            <a:ext cx="3317984" cy="1964036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FCA09051-818B-4450-BC1B-4773165128B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1064" y="91834"/>
            <a:ext cx="902784" cy="953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085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53" y="2708029"/>
            <a:ext cx="6892381" cy="3833447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22188">
            <a:off x="7859498" y="366209"/>
            <a:ext cx="4045288" cy="4045288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9853">
            <a:off x="310028" y="212904"/>
            <a:ext cx="3292361" cy="2469271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543" y="172654"/>
            <a:ext cx="3481754" cy="243254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601" y="4381500"/>
            <a:ext cx="3184768" cy="2388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0109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480</Words>
  <Application>Microsoft Office PowerPoint</Application>
  <PresentationFormat>Widescreen</PresentationFormat>
  <Paragraphs>34</Paragraphs>
  <Slides>8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5" baseType="lpstr">
      <vt:lpstr>Arial</vt:lpstr>
      <vt:lpstr>Baskerville Old Face</vt:lpstr>
      <vt:lpstr>Broadway</vt:lpstr>
      <vt:lpstr>Calibri</vt:lpstr>
      <vt:lpstr>Calibri Light</vt:lpstr>
      <vt:lpstr>Comic Sans MS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Sandra Vallescura</dc:creator>
  <cp:lastModifiedBy>Sandra Vallescura</cp:lastModifiedBy>
  <cp:revision>32</cp:revision>
  <dcterms:created xsi:type="dcterms:W3CDTF">2019-10-16T13:10:12Z</dcterms:created>
  <dcterms:modified xsi:type="dcterms:W3CDTF">2019-10-22T13:07:06Z</dcterms:modified>
</cp:coreProperties>
</file>